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76" r:id="rId4"/>
    <p:sldId id="277" r:id="rId5"/>
    <p:sldId id="271" r:id="rId6"/>
    <p:sldId id="278" r:id="rId7"/>
    <p:sldId id="274" r:id="rId8"/>
    <p:sldId id="273" r:id="rId9"/>
    <p:sldId id="272" r:id="rId10"/>
    <p:sldId id="258" r:id="rId11"/>
    <p:sldId id="259" r:id="rId12"/>
    <p:sldId id="260" r:id="rId13"/>
    <p:sldId id="279" r:id="rId14"/>
    <p:sldId id="261" r:id="rId15"/>
    <p:sldId id="262" r:id="rId16"/>
    <p:sldId id="280" r:id="rId17"/>
    <p:sldId id="263" r:id="rId18"/>
    <p:sldId id="264" r:id="rId19"/>
    <p:sldId id="281" r:id="rId20"/>
    <p:sldId id="266" r:id="rId21"/>
    <p:sldId id="267" r:id="rId22"/>
    <p:sldId id="268" r:id="rId23"/>
    <p:sldId id="269" r:id="rId24"/>
    <p:sldId id="265" r:id="rId25"/>
    <p:sldId id="270" r:id="rId26"/>
    <p:sldId id="275"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94"/>
    <p:restoredTop sz="72202"/>
  </p:normalViewPr>
  <p:slideViewPr>
    <p:cSldViewPr snapToGrid="0" snapToObjects="1">
      <p:cViewPr varScale="1">
        <p:scale>
          <a:sx n="96" d="100"/>
          <a:sy n="96" d="100"/>
        </p:scale>
        <p:origin x="11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653B6-B0F4-894A-9619-DE2AB482E378}" type="datetimeFigureOut">
              <a:rPr kumimoji="1" lang="zh-CN" altLang="en-US" smtClean="0"/>
              <a:t>2025/10/13</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F2ABD-7034-384C-A2FF-EEAD65C382D0}" type="slidenum">
              <a:rPr kumimoji="1" lang="zh-CN" altLang="en-US" smtClean="0"/>
              <a:t>‹#›</a:t>
            </a:fld>
            <a:endParaRPr kumimoji="1" lang="zh-CN" altLang="en-US"/>
          </a:p>
        </p:txBody>
      </p:sp>
    </p:spTree>
    <p:extLst>
      <p:ext uri="{BB962C8B-B14F-4D97-AF65-F5344CB8AC3E}">
        <p14:creationId xmlns:p14="http://schemas.microsoft.com/office/powerpoint/2010/main" val="83883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Thanks for the introduction. Good afternoon everyone. I am Shuli Zhu from Beijing </a:t>
            </a:r>
            <a:r>
              <a:rPr lang="en-US" altLang="zh-CN" dirty="0" err="1"/>
              <a:t>Jiaotong</a:t>
            </a:r>
            <a:r>
              <a:rPr lang="en-US" altLang="zh-CN" dirty="0"/>
              <a:t> University. Today I am giving a talk of our paper titled </a:t>
            </a:r>
            <a:r>
              <a:rPr lang="en-US" altLang="zh-CN" b="1" dirty="0"/>
              <a:t>Large-Scale Indoor Localization via Outdoor Crowdsourcing Trajectories on Ride-Hailing Platform</a:t>
            </a:r>
            <a:endParaRPr lang="zh-CN" altLang="en-US" dirty="0"/>
          </a:p>
          <a:p>
            <a:pPr algn="l"/>
            <a:endParaRPr kumimoji="1" lang="zh-CN" altLang="en-US"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1</a:t>
            </a:fld>
            <a:endParaRPr kumimoji="1" lang="zh-CN" altLang="en-US"/>
          </a:p>
        </p:txBody>
      </p:sp>
    </p:spTree>
    <p:extLst>
      <p:ext uri="{BB962C8B-B14F-4D97-AF65-F5344CB8AC3E}">
        <p14:creationId xmlns:p14="http://schemas.microsoft.com/office/powerpoint/2010/main" val="556938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dirty="0">
                <a:solidFill>
                  <a:srgbClr val="000000"/>
                </a:solidFill>
                <a:effectLst/>
                <a:latin typeface="Inter"/>
              </a:rPr>
              <a:t>Regarding anomaly detection, we first identified three typical types of abnormal APs, whose fingerprints likely cause significant reduction in positioning accuracy.</a:t>
            </a:r>
          </a:p>
          <a:p>
            <a:pPr algn="l"/>
            <a:r>
              <a:rPr lang="en" altLang="zh-CN" b="0" i="0" dirty="0">
                <a:solidFill>
                  <a:srgbClr val="000000"/>
                </a:solidFill>
                <a:effectLst/>
                <a:latin typeface="Inter"/>
              </a:rPr>
              <a:t>The first type is </a:t>
            </a:r>
            <a:r>
              <a:rPr lang="en" altLang="zh-CN" b="1" i="0" dirty="0">
                <a:solidFill>
                  <a:srgbClr val="000000"/>
                </a:solidFill>
                <a:effectLst/>
                <a:latin typeface="Inter"/>
              </a:rPr>
              <a:t>mobile APs</a:t>
            </a:r>
            <a:r>
              <a:rPr lang="en" altLang="zh-CN" b="0" i="0" dirty="0">
                <a:solidFill>
                  <a:srgbClr val="000000"/>
                </a:solidFill>
                <a:effectLst/>
                <a:latin typeface="Inter"/>
              </a:rPr>
              <a:t>, such as mobile hotspots, </a:t>
            </a:r>
            <a:r>
              <a:rPr lang="en" altLang="zh-CN" b="0" i="0" dirty="0" err="1">
                <a:solidFill>
                  <a:srgbClr val="000000"/>
                </a:solidFill>
                <a:effectLst/>
                <a:latin typeface="Inter"/>
              </a:rPr>
              <a:t>carplay</a:t>
            </a:r>
            <a:r>
              <a:rPr lang="en" altLang="zh-CN" b="0" i="0" dirty="0">
                <a:solidFill>
                  <a:srgbClr val="000000"/>
                </a:solidFill>
                <a:effectLst/>
                <a:latin typeface="Inter"/>
              </a:rPr>
              <a:t>, and so on.</a:t>
            </a:r>
          </a:p>
          <a:p>
            <a:pPr algn="l"/>
            <a:r>
              <a:rPr lang="en" altLang="zh-CN" b="0" i="0" dirty="0">
                <a:solidFill>
                  <a:srgbClr val="000000"/>
                </a:solidFill>
                <a:effectLst/>
                <a:latin typeface="Inter"/>
              </a:rPr>
              <a:t>The second type is </a:t>
            </a:r>
            <a:r>
              <a:rPr lang="en" altLang="zh-CN" b="1" i="0" dirty="0">
                <a:solidFill>
                  <a:srgbClr val="000000"/>
                </a:solidFill>
                <a:effectLst/>
                <a:latin typeface="Inter"/>
              </a:rPr>
              <a:t>moved APs</a:t>
            </a:r>
            <a:r>
              <a:rPr lang="en" altLang="zh-CN" b="0" i="0" dirty="0">
                <a:solidFill>
                  <a:srgbClr val="000000"/>
                </a:solidFill>
                <a:effectLst/>
                <a:latin typeface="Inter"/>
              </a:rPr>
              <a:t>. AP devices that are relocated to new locations along with the relocation of businesses or companies.</a:t>
            </a:r>
          </a:p>
          <a:p>
            <a:pPr algn="l"/>
            <a:r>
              <a:rPr lang="en" altLang="zh-CN" b="0" i="0" dirty="0">
                <a:solidFill>
                  <a:srgbClr val="000000"/>
                </a:solidFill>
                <a:effectLst/>
                <a:latin typeface="Inter"/>
              </a:rPr>
              <a:t>The third type is </a:t>
            </a:r>
            <a:r>
              <a:rPr lang="en" altLang="zh-CN" b="1" i="0" dirty="0">
                <a:solidFill>
                  <a:srgbClr val="000000"/>
                </a:solidFill>
                <a:effectLst/>
                <a:latin typeface="Inter"/>
              </a:rPr>
              <a:t>cloned APs</a:t>
            </a:r>
            <a:r>
              <a:rPr lang="en" altLang="zh-CN" b="0" i="0" dirty="0">
                <a:solidFill>
                  <a:srgbClr val="000000"/>
                </a:solidFill>
                <a:effectLst/>
                <a:latin typeface="Inter"/>
              </a:rPr>
              <a:t>, where two or more devices in different areas share the same BSSID.</a:t>
            </a:r>
          </a:p>
          <a:p>
            <a:pPr algn="l"/>
            <a:r>
              <a:rPr lang="en" altLang="zh-CN" b="0" i="0" dirty="0">
                <a:solidFill>
                  <a:srgbClr val="000000"/>
                </a:solidFill>
                <a:effectLst/>
                <a:latin typeface="Inter"/>
              </a:rPr>
              <a:t>The fingerprints of these abnormal APs lead to reduced positioning accuracy and severe positioning drift.</a:t>
            </a:r>
          </a:p>
          <a:p>
            <a:pPr algn="l"/>
            <a:r>
              <a:rPr lang="en" altLang="zh-CN" b="0" i="0" dirty="0">
                <a:solidFill>
                  <a:srgbClr val="000000"/>
                </a:solidFill>
                <a:effectLst/>
                <a:latin typeface="Inter"/>
              </a:rPr>
              <a:t>Therefore, timely detection of such abnormal APs can improve the positioning accuracy and robustness of our system.</a:t>
            </a:r>
          </a:p>
          <a:p>
            <a:endParaRPr kumimoji="1" lang="en-US" altLang="zh-CN" dirty="0"/>
          </a:p>
          <a:p>
            <a:endParaRPr kumimoji="1" lang="en-US" altLang="zh-CN" dirty="0"/>
          </a:p>
          <a:p>
            <a:endParaRPr kumimoji="1" lang="en-US" altLang="zh-CN" dirty="0"/>
          </a:p>
          <a:p>
            <a:r>
              <a:rPr kumimoji="1" lang="zh-CN" altLang="en-US" dirty="0"/>
              <a:t>关于异常识别，我们首先发现了三类典型异常</a:t>
            </a:r>
            <a:r>
              <a:rPr kumimoji="1" lang="en-US" altLang="zh-CN" dirty="0"/>
              <a:t>AP</a:t>
            </a:r>
            <a:r>
              <a:rPr kumimoji="1" lang="zh-CN" altLang="en-US" dirty="0"/>
              <a:t>。所谓异常</a:t>
            </a:r>
            <a:r>
              <a:rPr kumimoji="1" lang="en-US" altLang="zh-CN" dirty="0"/>
              <a:t>AP</a:t>
            </a:r>
            <a:r>
              <a:rPr kumimoji="1" lang="zh-CN" altLang="en-US" dirty="0"/>
              <a:t>，其指纹容易造成极大的定位误差干扰。</a:t>
            </a:r>
            <a:endParaRPr kumimoji="1" lang="en-US" altLang="zh-CN" dirty="0"/>
          </a:p>
          <a:p>
            <a:r>
              <a:rPr kumimoji="1" lang="zh-CN" altLang="en-US" dirty="0"/>
              <a:t>第一类，移动</a:t>
            </a:r>
            <a:r>
              <a:rPr kumimoji="1" lang="en-US" altLang="zh-CN" dirty="0"/>
              <a:t>AP</a:t>
            </a:r>
            <a:r>
              <a:rPr kumimoji="1" lang="zh-CN" altLang="en-US" dirty="0"/>
              <a:t>，比如手机热点、车载</a:t>
            </a:r>
            <a:r>
              <a:rPr kumimoji="1" lang="en-US" altLang="zh-CN" dirty="0"/>
              <a:t>Wi-Fi</a:t>
            </a:r>
            <a:r>
              <a:rPr kumimoji="1" lang="zh-CN" altLang="en-US" dirty="0"/>
              <a:t>等。</a:t>
            </a:r>
            <a:endParaRPr kumimoji="1" lang="en-US" altLang="zh-CN" dirty="0"/>
          </a:p>
          <a:p>
            <a:r>
              <a:rPr kumimoji="1" lang="zh-CN" altLang="en-US" dirty="0"/>
              <a:t>第二类，搬家</a:t>
            </a:r>
            <a:r>
              <a:rPr kumimoji="1" lang="en-US" altLang="zh-CN" dirty="0"/>
              <a:t>AP</a:t>
            </a:r>
            <a:r>
              <a:rPr kumimoji="1" lang="zh-CN" altLang="en-US" dirty="0"/>
              <a:t>，</a:t>
            </a:r>
            <a:r>
              <a:rPr kumimoji="1" lang="en-US" altLang="zh-CN" dirty="0"/>
              <a:t>AP</a:t>
            </a:r>
            <a:r>
              <a:rPr kumimoji="1" lang="zh-CN" altLang="en-US" dirty="0"/>
              <a:t>设备岁商家或公司搬迁到新地点。</a:t>
            </a:r>
            <a:endParaRPr kumimoji="1" lang="en-US" altLang="zh-CN" dirty="0"/>
          </a:p>
          <a:p>
            <a:r>
              <a:rPr kumimoji="1" lang="zh-CN" altLang="en-US" dirty="0"/>
              <a:t>第三类，克隆</a:t>
            </a:r>
            <a:r>
              <a:rPr kumimoji="1" lang="en-US" altLang="zh-CN" dirty="0"/>
              <a:t>AP</a:t>
            </a:r>
            <a:r>
              <a:rPr kumimoji="1" lang="zh-CN" altLang="en-US" dirty="0"/>
              <a:t>，同时存在两个或多个不同区域的设备具备相同</a:t>
            </a:r>
            <a:r>
              <a:rPr kumimoji="1" lang="en-US" altLang="zh-CN" dirty="0"/>
              <a:t>BSSID</a:t>
            </a:r>
            <a:r>
              <a:rPr kumimoji="1" lang="zh-CN" altLang="en-US" dirty="0"/>
              <a:t>（</a:t>
            </a:r>
            <a:r>
              <a:rPr kumimoji="1" lang="en-US" altLang="zh-CN" dirty="0"/>
              <a:t>Wi-Fi</a:t>
            </a:r>
            <a:r>
              <a:rPr kumimoji="1" lang="zh-CN" altLang="en-US" dirty="0"/>
              <a:t> </a:t>
            </a:r>
            <a:r>
              <a:rPr kumimoji="1" lang="en-US" altLang="zh-CN" dirty="0"/>
              <a:t>Mac</a:t>
            </a:r>
            <a:r>
              <a:rPr kumimoji="1" lang="zh-CN" altLang="en-US" dirty="0"/>
              <a:t>地址）。</a:t>
            </a:r>
            <a:endParaRPr kumimoji="1" lang="en-US" altLang="zh-CN" dirty="0"/>
          </a:p>
          <a:p>
            <a:r>
              <a:rPr kumimoji="1" lang="zh-CN" altLang="en-US" dirty="0"/>
              <a:t>这些异常</a:t>
            </a:r>
            <a:r>
              <a:rPr kumimoji="1" lang="en-US" altLang="zh-CN" dirty="0"/>
              <a:t>AP</a:t>
            </a:r>
            <a:r>
              <a:rPr kumimoji="1" lang="zh-CN" altLang="en-US" dirty="0"/>
              <a:t>指纹都会导致定位精度下降、定位漂移巨大。</a:t>
            </a:r>
            <a:endParaRPr kumimoji="1" lang="en-US" altLang="zh-CN" dirty="0"/>
          </a:p>
          <a:p>
            <a:r>
              <a:rPr kumimoji="1" lang="zh-CN" altLang="en-US" dirty="0"/>
              <a:t>因此，及时挖掘此类异常</a:t>
            </a:r>
            <a:r>
              <a:rPr kumimoji="1" lang="en-US" altLang="zh-CN" dirty="0"/>
              <a:t>AP</a:t>
            </a:r>
            <a:r>
              <a:rPr kumimoji="1" lang="zh-CN" altLang="en-US" dirty="0"/>
              <a:t>能够提升系统定位精度与鲁棒性。</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10</a:t>
            </a:fld>
            <a:endParaRPr kumimoji="1" lang="zh-CN" altLang="en-US"/>
          </a:p>
        </p:txBody>
      </p:sp>
    </p:spTree>
    <p:extLst>
      <p:ext uri="{BB962C8B-B14F-4D97-AF65-F5344CB8AC3E}">
        <p14:creationId xmlns:p14="http://schemas.microsoft.com/office/powerpoint/2010/main" val="430540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identify abnormal APs, we propose an anomaly detection method based on multi-autoencoder network. </a:t>
            </a:r>
          </a:p>
          <a:p>
            <a:r>
              <a:rPr kumimoji="1" lang="en-US" altLang="zh-CN" dirty="0"/>
              <a:t>First, we extract three types of features from AP fingerprints: coverage area, scanning amount, and service time. </a:t>
            </a:r>
          </a:p>
          <a:p>
            <a:r>
              <a:rPr kumimoji="1" lang="en-US" altLang="zh-CN" dirty="0"/>
              <a:t>Next, we construct a multi-autoencoder model to reconstruct these features from three perspectives: geospatial view, request view, and temporal view. The similarity between the original and reconstructed features is used as an "AP score" to identify abnormal APs.</a:t>
            </a:r>
          </a:p>
          <a:p>
            <a:endParaRPr kumimoji="1" lang="en-US" altLang="zh-CN" dirty="0"/>
          </a:p>
          <a:p>
            <a:endParaRPr kumimoji="1" lang="en-US" altLang="zh-CN" dirty="0"/>
          </a:p>
          <a:p>
            <a:endParaRPr kumimoji="1" lang="en-US" altLang="zh-CN" dirty="0"/>
          </a:p>
          <a:p>
            <a:r>
              <a:rPr kumimoji="1" lang="zh-CN" altLang="en-US" dirty="0"/>
              <a:t>为了识别异常</a:t>
            </a:r>
            <a:r>
              <a:rPr kumimoji="1" lang="en-US" altLang="zh-CN" dirty="0"/>
              <a:t>AP</a:t>
            </a:r>
            <a:r>
              <a:rPr kumimoji="1" lang="zh-CN" altLang="en-US" dirty="0"/>
              <a:t>，我们提出了基于多层自编码器的异常检测方法。首先，我们从</a:t>
            </a:r>
            <a:r>
              <a:rPr kumimoji="1" lang="en-US" altLang="zh-CN" dirty="0"/>
              <a:t>AP</a:t>
            </a:r>
            <a:r>
              <a:rPr kumimoji="1" lang="zh-CN" altLang="en-US" dirty="0"/>
              <a:t>指纹中提取三类特征：覆盖范围、扫描热度、服务时间。然后，我们搭建了多层自编码器网络，从地理空间、用户请求与服务时间三个视角重构特征，原始特征与重构特征的相似度（</a:t>
            </a:r>
            <a:r>
              <a:rPr kumimoji="1" lang="en-US" altLang="zh-CN" dirty="0"/>
              <a:t>L2</a:t>
            </a:r>
            <a:r>
              <a:rPr kumimoji="1" lang="zh-CN" altLang="en-US" dirty="0"/>
              <a:t>）作为</a:t>
            </a:r>
            <a:r>
              <a:rPr kumimoji="1" lang="en-US" altLang="zh-CN" dirty="0"/>
              <a:t>AP</a:t>
            </a:r>
            <a:r>
              <a:rPr kumimoji="1" lang="zh-CN" altLang="en-US" dirty="0"/>
              <a:t>得分以识别异常</a:t>
            </a:r>
            <a:r>
              <a:rPr kumimoji="1" lang="en-US" altLang="zh-CN" dirty="0"/>
              <a:t>AP</a:t>
            </a:r>
            <a:r>
              <a:rPr kumimoji="1" lang="zh-CN" altLang="en-US" dirty="0"/>
              <a:t>。（得分越高异常</a:t>
            </a:r>
            <a:r>
              <a:rPr kumimoji="1" lang="en-US" altLang="zh-CN" dirty="0"/>
              <a:t>AP</a:t>
            </a:r>
            <a:r>
              <a:rPr kumimoji="1" lang="zh-CN" altLang="en-US" dirty="0"/>
              <a:t>的概率越大）</a:t>
            </a:r>
            <a:endParaRPr kumimoji="1" lang="en-US" altLang="zh-CN" dirty="0"/>
          </a:p>
          <a:p>
            <a:endParaRPr kumimoji="1" lang="en-US" altLang="zh-CN" dirty="0"/>
          </a:p>
          <a:p>
            <a:r>
              <a:rPr kumimoji="1" lang="zh-CN" altLang="en-US" b="1" dirty="0">
                <a:solidFill>
                  <a:srgbClr val="C00000"/>
                </a:solidFill>
                <a:highlight>
                  <a:srgbClr val="FF0000"/>
                </a:highlight>
              </a:rPr>
              <a:t>后续还有异常</a:t>
            </a:r>
            <a:r>
              <a:rPr kumimoji="1" lang="en-US" altLang="zh-CN" b="1" dirty="0">
                <a:solidFill>
                  <a:srgbClr val="C00000"/>
                </a:solidFill>
                <a:highlight>
                  <a:srgbClr val="FF0000"/>
                </a:highlight>
              </a:rPr>
              <a:t>AP</a:t>
            </a:r>
            <a:r>
              <a:rPr kumimoji="1" lang="zh-CN" altLang="en-US" b="1" dirty="0">
                <a:solidFill>
                  <a:srgbClr val="C00000"/>
                </a:solidFill>
                <a:highlight>
                  <a:srgbClr val="FF0000"/>
                </a:highlight>
              </a:rPr>
              <a:t>的分类，在</a:t>
            </a:r>
            <a:r>
              <a:rPr kumimoji="1" lang="en-US" altLang="zh-CN" b="1" dirty="0">
                <a:solidFill>
                  <a:srgbClr val="C00000"/>
                </a:solidFill>
                <a:highlight>
                  <a:srgbClr val="FF0000"/>
                </a:highlight>
              </a:rPr>
              <a:t>PPT</a:t>
            </a:r>
            <a:r>
              <a:rPr kumimoji="1" lang="zh-CN" altLang="en-US" b="1" dirty="0">
                <a:solidFill>
                  <a:srgbClr val="C00000"/>
                </a:solidFill>
                <a:highlight>
                  <a:srgbClr val="FF0000"/>
                </a:highlight>
              </a:rPr>
              <a:t>中就不作介绍了！（感觉时间上也来不及）</a:t>
            </a:r>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11</a:t>
            </a:fld>
            <a:endParaRPr kumimoji="1" lang="zh-CN" altLang="en-US"/>
          </a:p>
        </p:txBody>
      </p:sp>
    </p:spTree>
    <p:extLst>
      <p:ext uri="{BB962C8B-B14F-4D97-AF65-F5344CB8AC3E}">
        <p14:creationId xmlns:p14="http://schemas.microsoft.com/office/powerpoint/2010/main" val="4107615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terms of fingerprint augmentation, I will first introduce unfamiliar APs and co-occurrent APs.</a:t>
            </a:r>
          </a:p>
          <a:p>
            <a:r>
              <a:rPr kumimoji="1" lang="en-US" altLang="zh-CN" dirty="0"/>
              <a:t>Unfamiliar APs are APs with none fingerprints. Co-occurrent APs represent they appear in the same scanned list as show in the right figure.</a:t>
            </a:r>
          </a:p>
          <a:p>
            <a:endParaRPr kumimoji="1" lang="en-US" altLang="zh-CN" dirty="0"/>
          </a:p>
          <a:p>
            <a:endParaRPr kumimoji="1" lang="en-US" altLang="zh-CN" dirty="0"/>
          </a:p>
          <a:p>
            <a:r>
              <a:rPr kumimoji="1" lang="zh-CN" altLang="en-US" dirty="0"/>
              <a:t>关于指纹增强，我们首先介绍“无指纹”</a:t>
            </a:r>
            <a:r>
              <a:rPr kumimoji="1" lang="en-US" altLang="zh-CN" dirty="0"/>
              <a:t>AP——</a:t>
            </a:r>
            <a:r>
              <a:rPr kumimoji="1" lang="zh-CN" altLang="en-US" dirty="0"/>
              <a:t>没有指纹的</a:t>
            </a:r>
            <a:r>
              <a:rPr kumimoji="1" lang="en-US" altLang="zh-CN" dirty="0"/>
              <a:t>AP</a:t>
            </a:r>
            <a:r>
              <a:rPr kumimoji="1" lang="zh-CN" altLang="en-US" dirty="0"/>
              <a:t>。</a:t>
            </a:r>
            <a:r>
              <a:rPr kumimoji="1" lang="en-US" altLang="zh-CN" dirty="0"/>
              <a:t>[</a:t>
            </a:r>
            <a:r>
              <a:rPr kumimoji="1" lang="zh-CN" altLang="en-US" dirty="0"/>
              <a:t>废话了</a:t>
            </a:r>
            <a:r>
              <a:rPr kumimoji="1" lang="en-US" altLang="zh-CN" dirty="0"/>
              <a:t>…]</a:t>
            </a:r>
          </a:p>
          <a:p>
            <a:r>
              <a:rPr kumimoji="1" lang="en-US" altLang="zh-CN" dirty="0"/>
              <a:t>“</a:t>
            </a:r>
            <a:r>
              <a:rPr kumimoji="1" lang="zh-CN" altLang="en-US" dirty="0"/>
              <a:t>共现</a:t>
            </a:r>
            <a:r>
              <a:rPr kumimoji="1" lang="en-US" altLang="zh-CN" dirty="0"/>
              <a:t>”AP——AP</a:t>
            </a:r>
            <a:r>
              <a:rPr kumimoji="1" lang="zh-CN" altLang="en-US" dirty="0"/>
              <a:t>出现在同一个扫描列表中。</a:t>
            </a:r>
            <a:endParaRPr kumimoji="1" lang="en-US" altLang="zh-CN" dirty="0"/>
          </a:p>
          <a:p>
            <a:r>
              <a:rPr kumimoji="1" lang="zh-CN" altLang="en-US" dirty="0"/>
              <a:t>对于无指纹</a:t>
            </a:r>
            <a:r>
              <a:rPr kumimoji="1" lang="en-US" altLang="zh-CN" dirty="0"/>
              <a:t>AP</a:t>
            </a:r>
            <a:r>
              <a:rPr kumimoji="1" lang="zh-CN" altLang="en-US" dirty="0"/>
              <a:t>，指纹增强方法分为两步。第一，无指纹</a:t>
            </a:r>
            <a:r>
              <a:rPr kumimoji="1" lang="en-US" altLang="zh-CN" dirty="0"/>
              <a:t>AP</a:t>
            </a:r>
            <a:r>
              <a:rPr kumimoji="1" lang="zh-CN" altLang="en-US" dirty="0"/>
              <a:t>的共现</a:t>
            </a:r>
            <a:r>
              <a:rPr kumimoji="1" lang="en-US" altLang="zh-CN" dirty="0"/>
              <a:t>AP</a:t>
            </a:r>
            <a:r>
              <a:rPr kumimoji="1" lang="zh-CN" altLang="en-US" dirty="0"/>
              <a:t>位置估算。我们提出了最大似然估计算法，使用</a:t>
            </a:r>
            <a:r>
              <a:rPr kumimoji="1" lang="en-US" altLang="zh-CN" dirty="0"/>
              <a:t>AP</a:t>
            </a:r>
            <a:r>
              <a:rPr kumimoji="1" lang="zh-CN" altLang="en-US" dirty="0"/>
              <a:t>指纹结合信号传播的对数距离路径损耗（</a:t>
            </a:r>
            <a:r>
              <a:rPr kumimoji="1" lang="en-US" altLang="zh-CN" dirty="0"/>
              <a:t>LDPL</a:t>
            </a:r>
            <a:r>
              <a:rPr kumimoji="1" lang="zh-CN" altLang="en-US" dirty="0"/>
              <a:t>）模型与最小二乘法，估算共现</a:t>
            </a:r>
            <a:r>
              <a:rPr kumimoji="1" lang="en-US" altLang="zh-CN" dirty="0"/>
              <a:t>AP</a:t>
            </a:r>
            <a:r>
              <a:rPr kumimoji="1" lang="zh-CN" altLang="en-US" dirty="0"/>
              <a:t>位置，该位置将作为无指纹</a:t>
            </a:r>
            <a:r>
              <a:rPr kumimoji="1" lang="en-US" altLang="zh-CN" dirty="0"/>
              <a:t>AP</a:t>
            </a:r>
            <a:r>
              <a:rPr kumimoji="1" lang="zh-CN" altLang="en-US" dirty="0"/>
              <a:t>的增强指纹的位置信息。第二，我们将多次出现的共现</a:t>
            </a:r>
            <a:r>
              <a:rPr kumimoji="1" lang="en-US" altLang="zh-CN" dirty="0"/>
              <a:t>AP</a:t>
            </a:r>
            <a:r>
              <a:rPr kumimoji="1" lang="zh-CN" altLang="en-US" dirty="0"/>
              <a:t>信息聚合，比如信强和时间等信息，结合位置信息，实现无指纹</a:t>
            </a:r>
            <a:r>
              <a:rPr kumimoji="1" lang="en-US" altLang="zh-CN" dirty="0"/>
              <a:t>AP</a:t>
            </a:r>
            <a:r>
              <a:rPr kumimoji="1" lang="zh-CN" altLang="en-US" dirty="0"/>
              <a:t>的增强指纹的构建。</a:t>
            </a:r>
            <a:endParaRPr kumimoji="1" lang="en-US" altLang="zh-CN" dirty="0"/>
          </a:p>
          <a:p>
            <a:r>
              <a:rPr kumimoji="1" lang="zh-CN" altLang="en-US" dirty="0"/>
              <a:t>指纹增强不仅适用于无指纹</a:t>
            </a:r>
            <a:r>
              <a:rPr kumimoji="1" lang="en-US" altLang="zh-CN" dirty="0"/>
              <a:t>AP</a:t>
            </a:r>
            <a:r>
              <a:rPr kumimoji="1" lang="zh-CN" altLang="en-US" dirty="0"/>
              <a:t>，对于指纹稀疏的</a:t>
            </a:r>
            <a:r>
              <a:rPr kumimoji="1" lang="en-US" altLang="zh-CN" dirty="0"/>
              <a:t>AP</a:t>
            </a:r>
            <a:r>
              <a:rPr kumimoji="1" lang="zh-CN" altLang="en-US" dirty="0"/>
              <a:t>同样适用。</a:t>
            </a:r>
            <a:endParaRPr kumimoji="1" lang="en-US" altLang="zh-CN" dirty="0"/>
          </a:p>
          <a:p>
            <a:r>
              <a:rPr kumimoji="1" lang="zh-CN" altLang="en-US" dirty="0"/>
              <a:t>指纹增强可以解决无指纹</a:t>
            </a:r>
            <a:r>
              <a:rPr kumimoji="1" lang="en-US" altLang="zh-CN" dirty="0"/>
              <a:t>AP</a:t>
            </a:r>
            <a:r>
              <a:rPr kumimoji="1" lang="zh-CN" altLang="en-US" dirty="0"/>
              <a:t>带来的定位失效以及稀疏指纹</a:t>
            </a:r>
            <a:r>
              <a:rPr kumimoji="1" lang="en-US" altLang="zh-CN" dirty="0"/>
              <a:t>AP</a:t>
            </a:r>
            <a:r>
              <a:rPr kumimoji="1" lang="zh-CN" altLang="en-US" dirty="0"/>
              <a:t>带来的定位精度下降难题。</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12</a:t>
            </a:fld>
            <a:endParaRPr kumimoji="1" lang="zh-CN" altLang="en-US"/>
          </a:p>
        </p:txBody>
      </p:sp>
    </p:spTree>
    <p:extLst>
      <p:ext uri="{BB962C8B-B14F-4D97-AF65-F5344CB8AC3E}">
        <p14:creationId xmlns:p14="http://schemas.microsoft.com/office/powerpoint/2010/main" val="2733477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For unfamiliar APs, the fingerprint augmentation consists of two steps. </a:t>
            </a:r>
          </a:p>
          <a:p>
            <a:r>
              <a:rPr kumimoji="1" lang="en-US" altLang="zh-CN" dirty="0"/>
              <a:t>First, we estimate the location of co-occurring APs for unfamiliar APs. We propose a maximum likelihood estimation algorithm that uses fingerprints, combined with the Log-Distance Path Loss (LDPL) and the least squares method, to estimate the location of co-occurring APs. This estimated location serves as the position of enhanced fingerprint for the unfamiliar AP. </a:t>
            </a:r>
          </a:p>
          <a:p>
            <a:r>
              <a:rPr kumimoji="1" lang="en-US" altLang="zh-CN" dirty="0"/>
              <a:t>Second, we aggregate multiple co-occurring APs information, including signal strength and timestamp, and integrate these with the estimated positions to construct enhanced fingerprints for unfamiliar APs. </a:t>
            </a:r>
          </a:p>
          <a:p>
            <a:r>
              <a:rPr kumimoji="1" lang="en-US" altLang="zh-CN" dirty="0"/>
              <a:t>Fingerprint augmentation is applicable not only to unfamiliar APs but also to APs with sparse fingerprints.</a:t>
            </a:r>
          </a:p>
          <a:p>
            <a:r>
              <a:rPr kumimoji="1" lang="en-US" altLang="zh-CN" strike="sngStrike" dirty="0"/>
              <a:t>In summary, fingerprint augmentation addresses two key issues: unavailable positioning caused by unfamiliar APs and reduced positioning accuracy caused by APs with sparse fingerprints.</a:t>
            </a:r>
          </a:p>
          <a:p>
            <a:endParaRPr kumimoji="1" lang="en-US" altLang="zh-CN" dirty="0"/>
          </a:p>
          <a:p>
            <a:endParaRPr kumimoji="1" lang="en-US" altLang="zh-CN" dirty="0"/>
          </a:p>
          <a:p>
            <a:endParaRPr kumimoji="1" lang="en-US" altLang="zh-CN" dirty="0"/>
          </a:p>
          <a:p>
            <a:r>
              <a:rPr kumimoji="1" lang="zh-CN" altLang="en-US" dirty="0"/>
              <a:t>关于指纹增强，我们首先介绍“无指纹”</a:t>
            </a:r>
            <a:r>
              <a:rPr kumimoji="1" lang="en-US" altLang="zh-CN" dirty="0"/>
              <a:t>AP——</a:t>
            </a:r>
            <a:r>
              <a:rPr kumimoji="1" lang="zh-CN" altLang="en-US" dirty="0"/>
              <a:t>没有指纹的</a:t>
            </a:r>
            <a:r>
              <a:rPr kumimoji="1" lang="en-US" altLang="zh-CN" dirty="0"/>
              <a:t>AP</a:t>
            </a:r>
            <a:r>
              <a:rPr kumimoji="1" lang="zh-CN" altLang="en-US" dirty="0"/>
              <a:t>。</a:t>
            </a:r>
            <a:r>
              <a:rPr kumimoji="1" lang="en-US" altLang="zh-CN" dirty="0"/>
              <a:t>[</a:t>
            </a:r>
            <a:r>
              <a:rPr kumimoji="1" lang="zh-CN" altLang="en-US" dirty="0"/>
              <a:t>废话了</a:t>
            </a:r>
            <a:r>
              <a:rPr kumimoji="1" lang="en-US" altLang="zh-CN" dirty="0"/>
              <a:t>…]</a:t>
            </a:r>
          </a:p>
          <a:p>
            <a:r>
              <a:rPr kumimoji="1" lang="zh-CN" altLang="en-US" dirty="0"/>
              <a:t>对于无指纹</a:t>
            </a:r>
            <a:r>
              <a:rPr kumimoji="1" lang="en-US" altLang="zh-CN" dirty="0"/>
              <a:t>AP</a:t>
            </a:r>
            <a:r>
              <a:rPr kumimoji="1" lang="zh-CN" altLang="en-US" dirty="0"/>
              <a:t>，指纹增强方法分为两步。第一，无指纹</a:t>
            </a:r>
            <a:r>
              <a:rPr kumimoji="1" lang="en-US" altLang="zh-CN" dirty="0"/>
              <a:t>AP</a:t>
            </a:r>
            <a:r>
              <a:rPr kumimoji="1" lang="zh-CN" altLang="en-US" dirty="0"/>
              <a:t>的共现</a:t>
            </a:r>
            <a:r>
              <a:rPr kumimoji="1" lang="en-US" altLang="zh-CN" dirty="0"/>
              <a:t>AP</a:t>
            </a:r>
            <a:r>
              <a:rPr kumimoji="1" lang="zh-CN" altLang="en-US" dirty="0"/>
              <a:t>位置估算。我们提出了最大似然估计算法，使用</a:t>
            </a:r>
            <a:r>
              <a:rPr kumimoji="1" lang="en-US" altLang="zh-CN" dirty="0"/>
              <a:t>AP</a:t>
            </a:r>
            <a:r>
              <a:rPr kumimoji="1" lang="zh-CN" altLang="en-US" dirty="0"/>
              <a:t>指纹结合信号传播的对数距离路径损耗（</a:t>
            </a:r>
            <a:r>
              <a:rPr kumimoji="1" lang="en-US" altLang="zh-CN" dirty="0"/>
              <a:t>LDPL</a:t>
            </a:r>
            <a:r>
              <a:rPr kumimoji="1" lang="zh-CN" altLang="en-US" dirty="0"/>
              <a:t>）模型与最小二乘法，估算共现</a:t>
            </a:r>
            <a:r>
              <a:rPr kumimoji="1" lang="en-US" altLang="zh-CN" dirty="0"/>
              <a:t>AP</a:t>
            </a:r>
            <a:r>
              <a:rPr kumimoji="1" lang="zh-CN" altLang="en-US" dirty="0"/>
              <a:t>位置，该位置将作为无指纹</a:t>
            </a:r>
            <a:r>
              <a:rPr kumimoji="1" lang="en-US" altLang="zh-CN" dirty="0"/>
              <a:t>AP</a:t>
            </a:r>
            <a:r>
              <a:rPr kumimoji="1" lang="zh-CN" altLang="en-US" dirty="0"/>
              <a:t>的增强指纹的位置信息。第二，我们将多次出现的共现</a:t>
            </a:r>
            <a:r>
              <a:rPr kumimoji="1" lang="en-US" altLang="zh-CN" dirty="0"/>
              <a:t>AP</a:t>
            </a:r>
            <a:r>
              <a:rPr kumimoji="1" lang="zh-CN" altLang="en-US" dirty="0"/>
              <a:t>信息聚合，比如信强和时间等信息，结合位置信息，实现无指纹</a:t>
            </a:r>
            <a:r>
              <a:rPr kumimoji="1" lang="en-US" altLang="zh-CN" dirty="0"/>
              <a:t>AP</a:t>
            </a:r>
            <a:r>
              <a:rPr kumimoji="1" lang="zh-CN" altLang="en-US" dirty="0"/>
              <a:t>的增强指纹的构建。</a:t>
            </a:r>
            <a:endParaRPr kumimoji="1" lang="en-US" altLang="zh-CN" dirty="0"/>
          </a:p>
          <a:p>
            <a:r>
              <a:rPr kumimoji="1" lang="zh-CN" altLang="en-US" dirty="0"/>
              <a:t>指纹增强不仅适用于无指纹</a:t>
            </a:r>
            <a:r>
              <a:rPr kumimoji="1" lang="en-US" altLang="zh-CN" dirty="0"/>
              <a:t>AP</a:t>
            </a:r>
            <a:r>
              <a:rPr kumimoji="1" lang="zh-CN" altLang="en-US" dirty="0"/>
              <a:t>，对于指纹稀疏的</a:t>
            </a:r>
            <a:r>
              <a:rPr kumimoji="1" lang="en-US" altLang="zh-CN" dirty="0"/>
              <a:t>AP</a:t>
            </a:r>
            <a:r>
              <a:rPr kumimoji="1" lang="zh-CN" altLang="en-US" dirty="0"/>
              <a:t>同样适用。</a:t>
            </a:r>
            <a:endParaRPr kumimoji="1" lang="en-US" altLang="zh-CN" dirty="0"/>
          </a:p>
          <a:p>
            <a:r>
              <a:rPr kumimoji="1" lang="zh-CN" altLang="en-US" dirty="0"/>
              <a:t>指纹增强可以解决无指纹</a:t>
            </a:r>
            <a:r>
              <a:rPr kumimoji="1" lang="en-US" altLang="zh-CN" dirty="0"/>
              <a:t>AP</a:t>
            </a:r>
            <a:r>
              <a:rPr kumimoji="1" lang="zh-CN" altLang="en-US" dirty="0"/>
              <a:t>带来的定位失效以及稀疏指纹</a:t>
            </a:r>
            <a:r>
              <a:rPr kumimoji="1" lang="en-US" altLang="zh-CN" dirty="0"/>
              <a:t>AP</a:t>
            </a:r>
            <a:r>
              <a:rPr kumimoji="1" lang="zh-CN" altLang="en-US" dirty="0"/>
              <a:t>带来的定位精度下降难题。</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13</a:t>
            </a:fld>
            <a:endParaRPr kumimoji="1" lang="zh-CN" altLang="en-US"/>
          </a:p>
        </p:txBody>
      </p:sp>
    </p:spTree>
    <p:extLst>
      <p:ext uri="{BB962C8B-B14F-4D97-AF65-F5344CB8AC3E}">
        <p14:creationId xmlns:p14="http://schemas.microsoft.com/office/powerpoint/2010/main" val="1987472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Regarding localization, it consist of three steps.</a:t>
            </a:r>
          </a:p>
          <a:p>
            <a:r>
              <a:rPr kumimoji="1" lang="en-US" altLang="zh-CN" dirty="0"/>
              <a:t>First, we utilize scanned Wi-Fi list to estimate candidate region based on crowdsourced fingerprint database.</a:t>
            </a:r>
          </a:p>
          <a:p>
            <a:r>
              <a:rPr kumimoji="1" lang="en-US" altLang="zh-CN" dirty="0"/>
              <a:t>Second, for each AP in candidate region, we calculate two types of features, including signature similarity and scanning amount, to generate feature maps.</a:t>
            </a:r>
          </a:p>
          <a:p>
            <a:r>
              <a:rPr kumimoji="1" lang="en-US" altLang="zh-CN" dirty="0"/>
              <a:t>Third, we stack these feature maps and input them into a CNN model to estimate users’ location.</a:t>
            </a:r>
          </a:p>
          <a:p>
            <a:endParaRPr kumimoji="1" lang="en-US" altLang="zh-CN" dirty="0"/>
          </a:p>
          <a:p>
            <a:endParaRPr kumimoji="1" lang="en-US" altLang="zh-CN" dirty="0"/>
          </a:p>
          <a:p>
            <a:endParaRPr kumimoji="1" lang="en-US" altLang="zh-CN" dirty="0"/>
          </a:p>
          <a:p>
            <a:r>
              <a:rPr kumimoji="1" lang="zh-CN" altLang="en-US" dirty="0"/>
              <a:t>关于定位，共分为三步。首先，候选区域生成。我们使用室内用户扫描的</a:t>
            </a:r>
            <a:r>
              <a:rPr kumimoji="1" lang="en-US" altLang="zh-CN" dirty="0"/>
              <a:t>Wi-Fi</a:t>
            </a:r>
            <a:r>
              <a:rPr kumimoji="1" lang="zh-CN" altLang="en-US" dirty="0"/>
              <a:t>列表结合指纹库，生成候选区域。其次，特征图生成。在候选区域内，对于任一扫描的</a:t>
            </a:r>
            <a:r>
              <a:rPr kumimoji="1" lang="en-US" altLang="zh-CN" dirty="0"/>
              <a:t>AP</a:t>
            </a:r>
            <a:r>
              <a:rPr kumimoji="1" lang="zh-CN" altLang="en-US" dirty="0"/>
              <a:t>，我们构建特征相似度与扫描热度特征图。最后，我们将特征图拼接输入</a:t>
            </a:r>
            <a:r>
              <a:rPr kumimoji="1" lang="en-US" altLang="zh-CN" dirty="0"/>
              <a:t>CNN</a:t>
            </a:r>
            <a:r>
              <a:rPr kumimoji="1" lang="zh-CN" altLang="en-US" dirty="0"/>
              <a:t>估算用户位置。</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14</a:t>
            </a:fld>
            <a:endParaRPr kumimoji="1" lang="zh-CN" altLang="en-US"/>
          </a:p>
        </p:txBody>
      </p:sp>
    </p:spTree>
    <p:extLst>
      <p:ext uri="{BB962C8B-B14F-4D97-AF65-F5344CB8AC3E}">
        <p14:creationId xmlns:p14="http://schemas.microsoft.com/office/powerpoint/2010/main" val="2412474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a:t>
            </a:r>
            <a:r>
              <a:rPr kumimoji="1" lang="zh-CN" altLang="en-US" dirty="0"/>
              <a:t> </a:t>
            </a:r>
            <a:r>
              <a:rPr kumimoji="1" lang="en-US" altLang="zh-CN" dirty="0"/>
              <a:t>evaluate our system, we conduct extensive experiments. We focus on answering the following questions.</a:t>
            </a:r>
          </a:p>
          <a:p>
            <a:pPr marL="228600" indent="-228600">
              <a:buAutoNum type="arabicParenR"/>
            </a:pPr>
            <a:r>
              <a:rPr kumimoji="1" lang="en-US" altLang="zh-CN" dirty="0"/>
              <a:t>Can our system perform indoor positioning using only fingerprints collected outdoors? </a:t>
            </a:r>
          </a:p>
          <a:p>
            <a:pPr marL="228600" indent="-228600">
              <a:buAutoNum type="arabicParenR"/>
            </a:pPr>
            <a:r>
              <a:rPr kumimoji="1" lang="en-US" altLang="zh-CN" dirty="0"/>
              <a:t>Does abnormal detection enhance positioning accuracy? </a:t>
            </a:r>
          </a:p>
          <a:p>
            <a:pPr marL="228600" indent="-228600">
              <a:buAutoNum type="arabicParenR"/>
            </a:pPr>
            <a:r>
              <a:rPr kumimoji="1" lang="en-US" altLang="zh-CN" dirty="0"/>
              <a:t>Can fingerprint augmentation improve positioning accuracy? </a:t>
            </a:r>
          </a:p>
          <a:p>
            <a:pPr marL="228600" indent="-228600">
              <a:buAutoNum type="arabicParenR"/>
            </a:pPr>
            <a:r>
              <a:rPr kumimoji="1" lang="en-US" altLang="zh-CN" dirty="0"/>
              <a:t>Is our system scalable across different mobile models? </a:t>
            </a:r>
          </a:p>
          <a:p>
            <a:pPr marL="228600" indent="-228600">
              <a:buAutoNum type="arabicParenR"/>
            </a:pPr>
            <a:r>
              <a:rPr kumimoji="1" lang="en-US" altLang="zh-CN" dirty="0"/>
              <a:t>How does our system compare with existing indoor positioning methods?</a:t>
            </a:r>
          </a:p>
          <a:p>
            <a:endParaRPr kumimoji="1" lang="en-US" altLang="zh-CN" dirty="0"/>
          </a:p>
          <a:p>
            <a:endParaRPr kumimoji="1" lang="en-US" altLang="zh-CN" dirty="0"/>
          </a:p>
          <a:p>
            <a:endParaRPr kumimoji="1" lang="en-US" altLang="zh-CN" dirty="0"/>
          </a:p>
          <a:p>
            <a:r>
              <a:rPr kumimoji="1" lang="zh-CN" altLang="en-US" dirty="0"/>
              <a:t>为了全面地评估方法性能，我们进行了大量实验。实验主要回答如下五个问题：</a:t>
            </a:r>
            <a:endParaRPr kumimoji="1" lang="en-US" altLang="zh-CN" dirty="0"/>
          </a:p>
          <a:p>
            <a:r>
              <a:rPr kumimoji="1" lang="en-US" altLang="zh-CN" dirty="0"/>
              <a:t>1</a:t>
            </a:r>
            <a:r>
              <a:rPr kumimoji="1" lang="zh-CN" altLang="en-US" dirty="0"/>
              <a:t>、我们的方法能否仅利用在户外采集的指纹来进行室内定位？</a:t>
            </a:r>
          </a:p>
          <a:p>
            <a:r>
              <a:rPr kumimoji="1" lang="en-US" altLang="zh-CN" dirty="0"/>
              <a:t>2</a:t>
            </a:r>
            <a:r>
              <a:rPr kumimoji="1" lang="zh-CN" altLang="en-US" dirty="0"/>
              <a:t>、异常检测与分类是否能提高定位精度？</a:t>
            </a:r>
          </a:p>
          <a:p>
            <a:r>
              <a:rPr kumimoji="1" lang="en-US" altLang="zh-CN" dirty="0"/>
              <a:t>3</a:t>
            </a:r>
            <a:r>
              <a:rPr kumimoji="1" lang="zh-CN" altLang="en-US" dirty="0"/>
              <a:t>、指纹增强是否能提升定位精度？</a:t>
            </a:r>
          </a:p>
          <a:p>
            <a:r>
              <a:rPr kumimoji="1" lang="en-US" altLang="zh-CN" dirty="0"/>
              <a:t>4</a:t>
            </a:r>
            <a:r>
              <a:rPr kumimoji="1" lang="zh-CN" altLang="en-US" dirty="0"/>
              <a:t>、我们的系统能否适用于不同类型的移动设备？</a:t>
            </a:r>
          </a:p>
          <a:p>
            <a:r>
              <a:rPr kumimoji="1" lang="en-US" altLang="zh-CN" dirty="0"/>
              <a:t>5</a:t>
            </a:r>
            <a:r>
              <a:rPr kumimoji="1" lang="zh-CN" altLang="en-US" dirty="0"/>
              <a:t>、我们的系统与现有的室内定位方法相比如何？</a:t>
            </a:r>
            <a:endParaRPr kumimoji="1" lang="en-US" altLang="zh-CN" dirty="0"/>
          </a:p>
          <a:p>
            <a:r>
              <a:rPr kumimoji="1" lang="zh-CN" altLang="en-US" dirty="0"/>
              <a:t>为此，我们准备了两部分评估数据。一是典型场景（教学楼、商场）的定位精度；二是大规模众包场景的业务指标（上车点误差）性能。</a:t>
            </a:r>
            <a:endParaRPr kumimoji="1" lang="en-US" altLang="zh-CN" dirty="0"/>
          </a:p>
          <a:p>
            <a:r>
              <a:rPr kumimoji="1" lang="zh-CN" altLang="en-US" dirty="0"/>
              <a:t>滴滴网约车平台用户发起打车请求后的上车点是根据用户位置推荐的，上车点误差表示真实上车点与推荐上车点间的距离。上车点误差越小，定位精度越高。</a:t>
            </a:r>
            <a:endParaRPr kumimoji="1" lang="en-US" altLang="zh-CN" dirty="0"/>
          </a:p>
          <a:p>
            <a:endParaRPr kumimoji="1" lang="en-US" altLang="zh-CN" dirty="0"/>
          </a:p>
          <a:p>
            <a:endParaRPr kumimoji="1" lang="en-US" altLang="zh-CN" dirty="0"/>
          </a:p>
          <a:p>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15</a:t>
            </a:fld>
            <a:endParaRPr kumimoji="1" lang="zh-CN" altLang="en-US"/>
          </a:p>
        </p:txBody>
      </p:sp>
    </p:spTree>
    <p:extLst>
      <p:ext uri="{BB962C8B-B14F-4D97-AF65-F5344CB8AC3E}">
        <p14:creationId xmlns:p14="http://schemas.microsoft.com/office/powerpoint/2010/main" val="355264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this end, </a:t>
            </a:r>
            <a:r>
              <a:rPr lang="en" altLang="zh-CN" b="0" i="0" dirty="0">
                <a:effectLst/>
                <a:latin typeface="Inter"/>
              </a:rPr>
              <a:t>we prepared two sets of evaluation data.</a:t>
            </a:r>
          </a:p>
          <a:p>
            <a:r>
              <a:rPr kumimoji="1" lang="en-US" altLang="zh-CN" dirty="0"/>
              <a:t>First, to evaluate positioning accuracy, we conducted dedicated experiments in typical scenarios (a college building and a shopping mall). </a:t>
            </a:r>
          </a:p>
          <a:p>
            <a:r>
              <a:rPr kumimoji="1" lang="en-US" altLang="zh-CN" dirty="0"/>
              <a:t>Second, we perform large-scale experiments based on </a:t>
            </a:r>
            <a:r>
              <a:rPr kumimoji="1" lang="en-US" altLang="zh-CN" dirty="0" err="1"/>
              <a:t>DiDi</a:t>
            </a:r>
            <a:r>
              <a:rPr kumimoji="1" lang="en-US" altLang="zh-CN" dirty="0"/>
              <a:t> ride-hailing platform with industrial metrics called “pickup position error”.</a:t>
            </a:r>
          </a:p>
          <a:p>
            <a:r>
              <a:rPr kumimoji="1" lang="en-US" altLang="zh-CN" dirty="0"/>
              <a:t>The pickup position recommended to users after passengers request an order is determined based on their location. Pickup position error refers to the distance between the actual and recommended pickup positions.</a:t>
            </a:r>
          </a:p>
          <a:p>
            <a:endParaRPr kumimoji="1" lang="en-US" altLang="zh-CN" dirty="0"/>
          </a:p>
          <a:p>
            <a:endParaRPr kumimoji="1" lang="en-US" altLang="zh-CN" dirty="0"/>
          </a:p>
          <a:p>
            <a:endParaRPr kumimoji="1" lang="en-US" altLang="zh-CN" dirty="0"/>
          </a:p>
          <a:p>
            <a:r>
              <a:rPr kumimoji="1" lang="zh-CN" altLang="en-US" dirty="0"/>
              <a:t>为了全面地评估方法性能，我们进行了大量实验。实验主要回答如下五个问题：</a:t>
            </a:r>
            <a:endParaRPr kumimoji="1" lang="en-US" altLang="zh-CN" dirty="0"/>
          </a:p>
          <a:p>
            <a:r>
              <a:rPr kumimoji="1" lang="en-US" altLang="zh-CN" dirty="0"/>
              <a:t>1</a:t>
            </a:r>
            <a:r>
              <a:rPr kumimoji="1" lang="zh-CN" altLang="en-US" dirty="0"/>
              <a:t>、我们的方法能否仅利用在户外采集的指纹来进行室内定位？</a:t>
            </a:r>
          </a:p>
          <a:p>
            <a:r>
              <a:rPr kumimoji="1" lang="en-US" altLang="zh-CN" dirty="0"/>
              <a:t>2</a:t>
            </a:r>
            <a:r>
              <a:rPr kumimoji="1" lang="zh-CN" altLang="en-US" dirty="0"/>
              <a:t>、异常检测与分类是否能提高定位精度？</a:t>
            </a:r>
          </a:p>
          <a:p>
            <a:r>
              <a:rPr kumimoji="1" lang="en-US" altLang="zh-CN" dirty="0"/>
              <a:t>3</a:t>
            </a:r>
            <a:r>
              <a:rPr kumimoji="1" lang="zh-CN" altLang="en-US" dirty="0"/>
              <a:t>、指纹增强是否能提升定位精度？</a:t>
            </a:r>
          </a:p>
          <a:p>
            <a:r>
              <a:rPr kumimoji="1" lang="en-US" altLang="zh-CN" dirty="0"/>
              <a:t>4</a:t>
            </a:r>
            <a:r>
              <a:rPr kumimoji="1" lang="zh-CN" altLang="en-US" dirty="0"/>
              <a:t>、我们的系统能否适用于不同类型的移动设备？</a:t>
            </a:r>
          </a:p>
          <a:p>
            <a:r>
              <a:rPr kumimoji="1" lang="en-US" altLang="zh-CN" dirty="0"/>
              <a:t>5</a:t>
            </a:r>
            <a:r>
              <a:rPr kumimoji="1" lang="zh-CN" altLang="en-US" dirty="0"/>
              <a:t>、我们的系统与现有的室内定位方法相比如何？</a:t>
            </a:r>
            <a:endParaRPr kumimoji="1" lang="en-US" altLang="zh-CN" dirty="0"/>
          </a:p>
          <a:p>
            <a:r>
              <a:rPr kumimoji="1" lang="zh-CN" altLang="en-US" dirty="0"/>
              <a:t>为此，我们准备了两部分评估数据。一是典型场景（教学楼、商场）的定位精度；二是大规模众包场景的业务指标（上车点误差）性能。</a:t>
            </a:r>
            <a:endParaRPr kumimoji="1" lang="en-US" altLang="zh-CN" dirty="0"/>
          </a:p>
          <a:p>
            <a:r>
              <a:rPr kumimoji="1" lang="zh-CN" altLang="en-US" dirty="0"/>
              <a:t>滴滴网约车平台用户发起打车请求后的上车点是根据用户位置推荐的，上车点误差表示真实上车点与推荐上车点间的距离。上车点误差越小，定位精度越高。</a:t>
            </a:r>
            <a:endParaRPr kumimoji="1" lang="en-US" altLang="zh-CN" dirty="0"/>
          </a:p>
          <a:p>
            <a:endParaRPr kumimoji="1" lang="en-US" altLang="zh-CN" dirty="0"/>
          </a:p>
          <a:p>
            <a:endParaRPr kumimoji="1" lang="en-US" altLang="zh-CN" dirty="0"/>
          </a:p>
          <a:p>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16</a:t>
            </a:fld>
            <a:endParaRPr kumimoji="1" lang="zh-CN" altLang="en-US"/>
          </a:p>
        </p:txBody>
      </p:sp>
    </p:spTree>
    <p:extLst>
      <p:ext uri="{BB962C8B-B14F-4D97-AF65-F5344CB8AC3E}">
        <p14:creationId xmlns:p14="http://schemas.microsoft.com/office/powerpoint/2010/main" val="22701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conducted tests separately in a college building and a shopping mall. </a:t>
            </a:r>
          </a:p>
          <a:p>
            <a:r>
              <a:rPr kumimoji="1" lang="en-US" altLang="zh-CN" dirty="0"/>
              <a:t>The results showed that in buildings near the roads, the median positioning error was between 9~14 meters, which met the daily positioning requirements.</a:t>
            </a:r>
          </a:p>
          <a:p>
            <a:endParaRPr kumimoji="1" lang="en-US" altLang="zh-CN" dirty="0"/>
          </a:p>
          <a:p>
            <a:endParaRPr kumimoji="1" lang="en-US" altLang="zh-CN" dirty="0"/>
          </a:p>
          <a:p>
            <a:endParaRPr kumimoji="1" lang="en-US" altLang="zh-CN" dirty="0"/>
          </a:p>
          <a:p>
            <a:r>
              <a:rPr kumimoji="1" lang="zh-CN" altLang="en-US" dirty="0"/>
              <a:t>我们分别在教学楼和商场进行了测试，结果表明在建筑物内靠近道路的区域，本方法定位误差中值在</a:t>
            </a:r>
            <a:r>
              <a:rPr kumimoji="1" lang="en-US" altLang="zh-CN" dirty="0"/>
              <a:t>9</a:t>
            </a:r>
            <a:r>
              <a:rPr kumimoji="1" lang="zh-CN" altLang="en-US" dirty="0"/>
              <a:t>～</a:t>
            </a:r>
            <a:r>
              <a:rPr kumimoji="1" lang="en-US" altLang="zh-CN" dirty="0"/>
              <a:t>14</a:t>
            </a:r>
            <a:r>
              <a:rPr kumimoji="1" lang="zh-CN" altLang="en-US" dirty="0"/>
              <a:t>米，满足日常定位需求。</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17</a:t>
            </a:fld>
            <a:endParaRPr kumimoji="1" lang="zh-CN" altLang="en-US"/>
          </a:p>
        </p:txBody>
      </p:sp>
    </p:spTree>
    <p:extLst>
      <p:ext uri="{BB962C8B-B14F-4D97-AF65-F5344CB8AC3E}">
        <p14:creationId xmlns:p14="http://schemas.microsoft.com/office/powerpoint/2010/main" val="2705163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evaluated the performance of anomaly detection on large-scale datasets, and the results show that our method effectively improved the positioning accuracy.</a:t>
            </a:r>
          </a:p>
          <a:p>
            <a:endParaRPr kumimoji="1" lang="en-US" altLang="zh-CN" dirty="0"/>
          </a:p>
          <a:p>
            <a:endParaRPr kumimoji="1" lang="en-US" altLang="zh-CN" dirty="0"/>
          </a:p>
          <a:p>
            <a:r>
              <a:rPr kumimoji="1" lang="zh-CN" altLang="en-US" dirty="0"/>
              <a:t>我们在大规模数据集上评估了异常识别的性能，结果表明我们方法有效提升了定位精度。</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18</a:t>
            </a:fld>
            <a:endParaRPr kumimoji="1" lang="zh-CN" altLang="en-US"/>
          </a:p>
        </p:txBody>
      </p:sp>
    </p:spTree>
    <p:extLst>
      <p:ext uri="{BB962C8B-B14F-4D97-AF65-F5344CB8AC3E}">
        <p14:creationId xmlns:p14="http://schemas.microsoft.com/office/powerpoint/2010/main" val="4278502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evaluated the performance of anomaly detection and classification on large-scale datasets, and the results show that our method effectively improved the positioning accuracy.</a:t>
            </a:r>
          </a:p>
          <a:p>
            <a:endParaRPr kumimoji="1" lang="en-US" altLang="zh-CN" dirty="0"/>
          </a:p>
          <a:p>
            <a:endParaRPr kumimoji="1" lang="en-US" altLang="zh-CN" dirty="0"/>
          </a:p>
          <a:p>
            <a:r>
              <a:rPr kumimoji="1" lang="zh-CN" altLang="en-US" dirty="0"/>
              <a:t>我们在大规模数据集上评估了异常识别与分类的性能，结果表明我们方法有效提升了定位精度。</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19</a:t>
            </a:fld>
            <a:endParaRPr kumimoji="1" lang="zh-CN" altLang="en-US"/>
          </a:p>
        </p:txBody>
      </p:sp>
    </p:spTree>
    <p:extLst>
      <p:ext uri="{BB962C8B-B14F-4D97-AF65-F5344CB8AC3E}">
        <p14:creationId xmlns:p14="http://schemas.microsoft.com/office/powerpoint/2010/main" val="260244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dirty="0">
                <a:solidFill>
                  <a:srgbClr val="000000"/>
                </a:solidFill>
                <a:effectLst/>
                <a:latin typeface="Inter"/>
              </a:rPr>
              <a:t>Indoor positioning is a fundamental technology for Location-Based Services (LBS), especially when users request orders on ride-hailing platforms. </a:t>
            </a:r>
          </a:p>
          <a:p>
            <a:pPr algn="l"/>
            <a:r>
              <a:rPr lang="en" altLang="zh-CN" b="0" i="0" dirty="0">
                <a:solidFill>
                  <a:srgbClr val="000000"/>
                </a:solidFill>
                <a:effectLst/>
                <a:latin typeface="Inter"/>
              </a:rPr>
              <a:t>In recent years, researchers have proposed numerous industrial fingerprint-based approaches for large-scale indoor positioning. </a:t>
            </a:r>
          </a:p>
          <a:p>
            <a:pPr algn="l"/>
            <a:r>
              <a:rPr lang="en" altLang="zh-CN" b="0" i="0" dirty="0">
                <a:solidFill>
                  <a:srgbClr val="000000"/>
                </a:solidFill>
                <a:effectLst/>
                <a:latin typeface="Inter"/>
              </a:rPr>
              <a:t>However, these approaches have the following limitations:</a:t>
            </a:r>
          </a:p>
          <a:p>
            <a:pPr algn="l"/>
            <a:r>
              <a:rPr lang="en" altLang="zh-CN" b="0" i="0" dirty="0">
                <a:solidFill>
                  <a:srgbClr val="000000"/>
                </a:solidFill>
                <a:effectLst/>
                <a:latin typeface="Inter"/>
              </a:rPr>
              <a:t>First, </a:t>
            </a:r>
            <a:r>
              <a:rPr lang="en" altLang="zh-CN" b="1" i="0" dirty="0">
                <a:solidFill>
                  <a:srgbClr val="000000"/>
                </a:solidFill>
                <a:effectLst/>
                <a:latin typeface="Inter"/>
              </a:rPr>
              <a:t>high deployment costs</a:t>
            </a:r>
            <a:r>
              <a:rPr lang="en" altLang="zh-CN" b="0" i="0" dirty="0">
                <a:solidFill>
                  <a:srgbClr val="000000"/>
                </a:solidFill>
                <a:effectLst/>
                <a:latin typeface="Inter"/>
              </a:rPr>
              <a:t>! On-site surveys or deployment of additional hardware devices are required. As shown in the figure, researchers deploy Beacons in a shopping mall to locate users. Such methods are time-consuming, labor-intensive, and costly.</a:t>
            </a:r>
            <a:endParaRPr kumimoji="1" lang="en-US" altLang="zh-CN" dirty="0"/>
          </a:p>
          <a:p>
            <a:endParaRPr kumimoji="1" lang="en-US" altLang="zh-CN" dirty="0"/>
          </a:p>
          <a:p>
            <a:r>
              <a:rPr kumimoji="1" lang="zh-CN" altLang="en-US" dirty="0"/>
              <a:t>室内定位是基于位置服务的一项基础技术，特别是在网约车平台用户发单时。近年来，研究人员基于指纹定位提出了众多大规应用的工业级方法。但这些方法尚且存在如下局限。</a:t>
            </a:r>
            <a:endParaRPr kumimoji="1" lang="en-US" altLang="zh-CN" dirty="0"/>
          </a:p>
          <a:p>
            <a:r>
              <a:rPr kumimoji="1" lang="zh-CN" altLang="en-US" dirty="0"/>
              <a:t>第一，高部署成本！需要现场勘测或部署额外的硬件设备。如左图，开发者在商场部署了</a:t>
            </a:r>
            <a:r>
              <a:rPr kumimoji="1" lang="en-US" altLang="zh-CN" dirty="0"/>
              <a:t>Beacon</a:t>
            </a:r>
            <a:r>
              <a:rPr kumimoji="1" lang="zh-CN" altLang="en-US" dirty="0"/>
              <a:t>以定位用户。这类方法耗时、费力且成本高昂。</a:t>
            </a:r>
            <a:endParaRPr kumimoji="1" lang="en-US" altLang="zh-CN" dirty="0"/>
          </a:p>
          <a:p>
            <a:r>
              <a:rPr kumimoji="1" lang="zh-CN" altLang="en-US" dirty="0"/>
              <a:t>第二，指纹稳定性差！如右图，我们统计了一年内三座不同城市的商场内指纹变化，结果表明一年后只保留了</a:t>
            </a:r>
            <a:r>
              <a:rPr kumimoji="1" lang="en-US" altLang="zh-CN" dirty="0"/>
              <a:t>70%</a:t>
            </a:r>
            <a:r>
              <a:rPr kumimoji="1" lang="zh-CN" altLang="en-US" dirty="0"/>
              <a:t>～</a:t>
            </a:r>
            <a:r>
              <a:rPr kumimoji="1" lang="en-US" altLang="zh-CN" dirty="0"/>
              <a:t>80%</a:t>
            </a:r>
            <a:r>
              <a:rPr kumimoji="1" lang="zh-CN" altLang="en-US" dirty="0"/>
              <a:t>的指纹。因此，为保证稳定性，开发者需定期现场勘测以更新指纹，这会带来高昂成本。</a:t>
            </a:r>
            <a:endParaRPr kumimoji="1" lang="en-US" altLang="zh-CN" dirty="0"/>
          </a:p>
          <a:p>
            <a:r>
              <a:rPr kumimoji="1" lang="zh-CN" altLang="en-US" dirty="0"/>
              <a:t>第三，可访问性受限！开发者利用</a:t>
            </a:r>
            <a:r>
              <a:rPr kumimoji="1" lang="en-US" altLang="zh-CN" dirty="0"/>
              <a:t>AP</a:t>
            </a:r>
            <a:r>
              <a:rPr kumimoji="1" lang="zh-CN" altLang="en-US" dirty="0"/>
              <a:t>名匹配</a:t>
            </a:r>
            <a:r>
              <a:rPr kumimoji="1" lang="en-US" altLang="zh-CN" dirty="0" err="1"/>
              <a:t>PoI</a:t>
            </a:r>
            <a:r>
              <a:rPr kumimoji="1" lang="zh-CN" altLang="en-US" dirty="0"/>
              <a:t>以确定其位置，并基于此实现定位。但基于网约车平台的众包数据，我们发现部分商场</a:t>
            </a:r>
            <a:r>
              <a:rPr kumimoji="1" lang="en-US" altLang="zh-CN" dirty="0" err="1"/>
              <a:t>PoI</a:t>
            </a:r>
            <a:r>
              <a:rPr kumimoji="1" lang="zh-CN" altLang="en-US" dirty="0"/>
              <a:t>信息缺失，且有</a:t>
            </a:r>
            <a:r>
              <a:rPr kumimoji="1" lang="en-US" altLang="zh-CN" dirty="0"/>
              <a:t>19.8%</a:t>
            </a:r>
            <a:r>
              <a:rPr kumimoji="1" lang="zh-CN" altLang="en-US" dirty="0"/>
              <a:t>的</a:t>
            </a:r>
            <a:r>
              <a:rPr kumimoji="1" lang="en-US" altLang="zh-CN" dirty="0"/>
              <a:t>AP</a:t>
            </a:r>
            <a:r>
              <a:rPr kumimoji="1" lang="zh-CN" altLang="en-US" dirty="0"/>
              <a:t>无法获取其名称（</a:t>
            </a:r>
            <a:r>
              <a:rPr kumimoji="1" lang="en-US" altLang="zh-CN" dirty="0"/>
              <a:t>Wi-Fi</a:t>
            </a:r>
            <a:r>
              <a:rPr kumimoji="1" lang="zh-CN" altLang="en-US" dirty="0"/>
              <a:t> </a:t>
            </a:r>
            <a:r>
              <a:rPr kumimoji="1" lang="en-US" altLang="zh-CN" dirty="0"/>
              <a:t>SSID</a:t>
            </a:r>
            <a:r>
              <a:rPr kumimoji="1" lang="zh-CN" altLang="en-US" dirty="0"/>
              <a:t>），这会导致该类方法精度严重下降。</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2</a:t>
            </a:fld>
            <a:endParaRPr kumimoji="1" lang="zh-CN" altLang="en-US"/>
          </a:p>
        </p:txBody>
      </p:sp>
    </p:spTree>
    <p:extLst>
      <p:ext uri="{BB962C8B-B14F-4D97-AF65-F5344CB8AC3E}">
        <p14:creationId xmlns:p14="http://schemas.microsoft.com/office/powerpoint/2010/main" val="2101532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We evaluated the performance of anomaly detection and classification on large-scale datasets, and the results show that our method effectively improved the positioning accuracy.</a:t>
            </a:r>
          </a:p>
          <a:p>
            <a:endParaRPr kumimoji="1" lang="en-US" altLang="zh-CN" dirty="0"/>
          </a:p>
          <a:p>
            <a:endParaRPr kumimoji="1" lang="en-US" altLang="zh-CN" dirty="0"/>
          </a:p>
          <a:p>
            <a:r>
              <a:rPr kumimoji="1" lang="zh-CN" altLang="en-US" dirty="0"/>
              <a:t>我们在大规模数据集上评估了异常识别与分类的性能，结果表明我们方法有效提升了定位精度。</a:t>
            </a:r>
            <a:endParaRPr kumimoji="1" lang="en-US" altLang="zh-CN" dirty="0"/>
          </a:p>
          <a:p>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20</a:t>
            </a:fld>
            <a:endParaRPr kumimoji="1" lang="zh-CN" altLang="en-US"/>
          </a:p>
        </p:txBody>
      </p:sp>
    </p:spTree>
    <p:extLst>
      <p:ext uri="{BB962C8B-B14F-4D97-AF65-F5344CB8AC3E}">
        <p14:creationId xmlns:p14="http://schemas.microsoft.com/office/powerpoint/2010/main" val="2304473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We evaluated the performance of anomaly detection and classification on large-scale datasets, and the results show that our method effectively improved the positioning accuracy.</a:t>
            </a:r>
          </a:p>
          <a:p>
            <a:endParaRPr kumimoji="1" lang="en-US" altLang="zh-CN" dirty="0"/>
          </a:p>
          <a:p>
            <a:endParaRPr kumimoji="1" lang="en-US" altLang="zh-CN" dirty="0"/>
          </a:p>
          <a:p>
            <a:r>
              <a:rPr kumimoji="1" lang="zh-CN" altLang="en-US" dirty="0"/>
              <a:t>我们在大规模数据集上评估了异常识别与分类的性能，结果表明我们方法有效提升了定位精度。</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21</a:t>
            </a:fld>
            <a:endParaRPr kumimoji="1" lang="zh-CN" altLang="en-US"/>
          </a:p>
        </p:txBody>
      </p:sp>
    </p:spTree>
    <p:extLst>
      <p:ext uri="{BB962C8B-B14F-4D97-AF65-F5344CB8AC3E}">
        <p14:creationId xmlns:p14="http://schemas.microsoft.com/office/powerpoint/2010/main" val="4216674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Additionally, we compared the positioning accuracy before and after fingerprint augmentation. </a:t>
            </a:r>
          </a:p>
          <a:p>
            <a:r>
              <a:rPr kumimoji="1" lang="en-US" altLang="zh-CN" dirty="0"/>
              <a:t>The results show that the fingerprint augmentation was effective in improving the positioning accuracy and usability for both unfamiliar/non-fingerprint APs and sparse fingerprint APs.</a:t>
            </a:r>
          </a:p>
          <a:p>
            <a:endParaRPr kumimoji="1" lang="en-US" altLang="zh-CN" dirty="0"/>
          </a:p>
          <a:p>
            <a:endParaRPr kumimoji="1" lang="en-US" altLang="zh-CN" dirty="0"/>
          </a:p>
          <a:p>
            <a:r>
              <a:rPr kumimoji="1" lang="zh-CN" altLang="en-US" dirty="0"/>
              <a:t>此外，我们对比了指纹增强前后的定位效果，结果表明针对无指纹</a:t>
            </a:r>
            <a:r>
              <a:rPr kumimoji="1" lang="en-US" altLang="zh-CN" dirty="0"/>
              <a:t>AP</a:t>
            </a:r>
            <a:r>
              <a:rPr kumimoji="1" lang="zh-CN" altLang="en-US" dirty="0"/>
              <a:t>与稀疏指纹</a:t>
            </a:r>
            <a:r>
              <a:rPr kumimoji="1" lang="en-US" altLang="zh-CN" dirty="0"/>
              <a:t>AP</a:t>
            </a:r>
            <a:r>
              <a:rPr kumimoji="1" lang="zh-CN" altLang="en-US" dirty="0"/>
              <a:t>的指纹增强有效提升了定位精度与可用性。</a:t>
            </a:r>
            <a:endParaRPr kumimoji="1" lang="en-US" altLang="zh-CN" dirty="0"/>
          </a:p>
          <a:p>
            <a:endParaRPr kumimoji="1" lang="en-US" altLang="zh-CN" dirty="0"/>
          </a:p>
          <a:p>
            <a:r>
              <a:rPr kumimoji="1" lang="zh-CN" altLang="en-US" b="1" dirty="0"/>
              <a:t>本文中，</a:t>
            </a:r>
            <a:r>
              <a:rPr kumimoji="1" lang="en-US" altLang="zh-CN" b="1" dirty="0"/>
              <a:t>unfamiliar</a:t>
            </a:r>
            <a:r>
              <a:rPr kumimoji="1" lang="zh-CN" altLang="en-US" b="1" dirty="0"/>
              <a:t>和</a:t>
            </a:r>
            <a:r>
              <a:rPr kumimoji="1" lang="en-US" altLang="zh-CN" b="1" dirty="0"/>
              <a:t>non-fingerprint</a:t>
            </a:r>
            <a:r>
              <a:rPr kumimoji="1" lang="zh-CN" altLang="en-US" b="1" dirty="0"/>
              <a:t>表达的含义一样！</a:t>
            </a:r>
            <a:endParaRPr kumimoji="1" lang="en-US" altLang="zh-CN" b="1"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22</a:t>
            </a:fld>
            <a:endParaRPr kumimoji="1" lang="zh-CN" altLang="en-US"/>
          </a:p>
        </p:txBody>
      </p:sp>
    </p:spTree>
    <p:extLst>
      <p:ext uri="{BB962C8B-B14F-4D97-AF65-F5344CB8AC3E}">
        <p14:creationId xmlns:p14="http://schemas.microsoft.com/office/powerpoint/2010/main" val="2035384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Additionally, we compared the positioning accuracy before and after fingerprint augmentation. </a:t>
            </a:r>
          </a:p>
          <a:p>
            <a:r>
              <a:rPr kumimoji="1" lang="en-US" altLang="zh-CN" dirty="0"/>
              <a:t>The results show that the fingerprint augmentation was effective in improving the positioning accuracy and usability for both unfamiliar APs and sparse 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此外，我们对比了指纹增强前后的定位效果，结果表明针对无指纹</a:t>
            </a:r>
            <a:r>
              <a:rPr kumimoji="1" lang="en-US" altLang="zh-CN" dirty="0"/>
              <a:t>AP</a:t>
            </a:r>
            <a:r>
              <a:rPr kumimoji="1" lang="zh-CN" altLang="en-US" dirty="0"/>
              <a:t>与稀疏指纹</a:t>
            </a:r>
            <a:r>
              <a:rPr kumimoji="1" lang="en-US" altLang="zh-CN" dirty="0"/>
              <a:t>AP</a:t>
            </a:r>
            <a:r>
              <a:rPr kumimoji="1" lang="zh-CN" altLang="en-US" dirty="0"/>
              <a:t>的指纹增强有效提升了定位精度与可用性。</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23</a:t>
            </a:fld>
            <a:endParaRPr kumimoji="1" lang="zh-CN" altLang="en-US"/>
          </a:p>
        </p:txBody>
      </p:sp>
    </p:spTree>
    <p:extLst>
      <p:ext uri="{BB962C8B-B14F-4D97-AF65-F5344CB8AC3E}">
        <p14:creationId xmlns:p14="http://schemas.microsoft.com/office/powerpoint/2010/main" val="3676099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Finally, we evaluated the positioning performance of the method across 12 mainstream phone models. </a:t>
            </a:r>
          </a:p>
          <a:p>
            <a:r>
              <a:rPr kumimoji="1" lang="en-US" altLang="zh-CN" dirty="0"/>
              <a:t>The results show that our method achieves good compatibility across various phone models.</a:t>
            </a:r>
          </a:p>
          <a:p>
            <a:r>
              <a:rPr kumimoji="1" lang="en-US" altLang="zh-CN" dirty="0"/>
              <a:t>In addition, when compared with existing methods, pickup position error was reduced by 29.4%.</a:t>
            </a:r>
          </a:p>
          <a:p>
            <a:endParaRPr kumimoji="1" lang="en-US" altLang="zh-CN" dirty="0"/>
          </a:p>
          <a:p>
            <a:endParaRPr kumimoji="1" lang="en-US" altLang="zh-CN" dirty="0"/>
          </a:p>
          <a:p>
            <a:endParaRPr kumimoji="1" lang="en-US" altLang="zh-CN" dirty="0"/>
          </a:p>
          <a:p>
            <a:r>
              <a:rPr kumimoji="1" lang="zh-CN" altLang="en-US" dirty="0"/>
              <a:t>最后，我们评估了方法在</a:t>
            </a:r>
            <a:r>
              <a:rPr kumimoji="1" lang="en-US" altLang="zh-CN" dirty="0"/>
              <a:t>12</a:t>
            </a:r>
            <a:r>
              <a:rPr kumimoji="1" lang="zh-CN" altLang="en-US" dirty="0"/>
              <a:t>种不同主流手机型号的定位性能，</a:t>
            </a:r>
            <a:r>
              <a:rPr lang="zh-CN" altLang="en-US" dirty="0"/>
              <a:t>结果表明本方法在不同智能手机型号上具有良好的兼容性。</a:t>
            </a:r>
            <a:endParaRPr lang="en-US" altLang="zh-CN" dirty="0"/>
          </a:p>
          <a:p>
            <a:r>
              <a:rPr kumimoji="1" lang="zh-CN" altLang="en-US" dirty="0"/>
              <a:t>此外，我们与现有方法（腾讯</a:t>
            </a:r>
            <a:r>
              <a:rPr kumimoji="1" lang="en-US" altLang="zh-CN" dirty="0"/>
              <a:t>2022</a:t>
            </a:r>
            <a:r>
              <a:rPr kumimoji="1" lang="zh-CN" altLang="en-US" dirty="0"/>
              <a:t>年</a:t>
            </a:r>
            <a:r>
              <a:rPr kumimoji="1" lang="en-US" altLang="zh-CN" dirty="0" err="1"/>
              <a:t>mobicom</a:t>
            </a:r>
            <a:r>
              <a:rPr kumimoji="1" lang="zh-CN" altLang="en-US" dirty="0"/>
              <a:t> </a:t>
            </a:r>
            <a:r>
              <a:rPr kumimoji="1" lang="en-US" altLang="zh-CN" dirty="0" err="1"/>
              <a:t>WiFi</a:t>
            </a:r>
            <a:r>
              <a:rPr kumimoji="1" lang="zh-CN" altLang="en-US" dirty="0"/>
              <a:t>室内定位）对比，上车点误差降低了</a:t>
            </a:r>
            <a:r>
              <a:rPr kumimoji="1" lang="en-US" altLang="zh-CN" dirty="0"/>
              <a:t>29.4%</a:t>
            </a:r>
            <a:r>
              <a:rPr kumimoji="1" lang="zh-CN" altLang="en-US" dirty="0"/>
              <a:t>。</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24</a:t>
            </a:fld>
            <a:endParaRPr kumimoji="1" lang="zh-CN" altLang="en-US"/>
          </a:p>
        </p:txBody>
      </p:sp>
    </p:spTree>
    <p:extLst>
      <p:ext uri="{BB962C8B-B14F-4D97-AF65-F5344CB8AC3E}">
        <p14:creationId xmlns:p14="http://schemas.microsoft.com/office/powerpoint/2010/main" val="153053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conclusion, we proposed a new novel Wi-Fi fingerprint-based localization scheme, only leveraging crowdsourced outdoor fingerprints to locate indoor users</a:t>
            </a:r>
          </a:p>
          <a:p>
            <a:r>
              <a:rPr kumimoji="1" lang="en-US" altLang="zh-CN" dirty="0"/>
              <a:t>We presented three key technologies, including designing a multi-autoencoder model to identify abnormal APs, constructing augmented fingerprints via co-occurrent APs, and CNN-based indoor localization.</a:t>
            </a:r>
          </a:p>
          <a:p>
            <a:r>
              <a:rPr kumimoji="1" lang="en-US" altLang="zh-CN" dirty="0"/>
              <a:t>In the future, we will focus on utilizing transfer learning and user feedback to further improve localization accuracy.</a:t>
            </a:r>
          </a:p>
          <a:p>
            <a:endParaRPr kumimoji="1" lang="en-US" altLang="zh-CN" dirty="0"/>
          </a:p>
          <a:p>
            <a:endParaRPr kumimoji="1" lang="en-US" altLang="zh-CN" dirty="0"/>
          </a:p>
          <a:p>
            <a:r>
              <a:rPr kumimoji="1" lang="zh-CN" altLang="en-US" dirty="0"/>
              <a:t>综上所述，我们提出了一种新颖的</a:t>
            </a:r>
            <a:r>
              <a:rPr kumimoji="1" lang="en-US" altLang="zh-CN" dirty="0"/>
              <a:t>Wi-Fi</a:t>
            </a:r>
            <a:r>
              <a:rPr kumimoji="1" lang="zh-CN" altLang="en-US" dirty="0"/>
              <a:t>指纹定位方法，仅使用室外众包指纹定位室内用户。我们展示三大关键技术：基于多层自编码器的异常</a:t>
            </a:r>
            <a:r>
              <a:rPr kumimoji="1" lang="en-US" altLang="zh-CN" dirty="0"/>
              <a:t>AP</a:t>
            </a:r>
            <a:r>
              <a:rPr kumimoji="1" lang="zh-CN" altLang="en-US" dirty="0"/>
              <a:t>识别、基于共现关系的指纹增强、基于</a:t>
            </a:r>
            <a:r>
              <a:rPr kumimoji="1" lang="en-US" altLang="zh-CN" dirty="0"/>
              <a:t>CNN</a:t>
            </a:r>
            <a:r>
              <a:rPr kumimoji="1" lang="zh-CN" altLang="en-US" dirty="0"/>
              <a:t>的室内定位方法。</a:t>
            </a:r>
            <a:endParaRPr kumimoji="1" lang="en-US" altLang="zh-CN" dirty="0"/>
          </a:p>
          <a:p>
            <a:r>
              <a:rPr kumimoji="1" lang="zh-CN" altLang="en-US" dirty="0"/>
              <a:t>最后，在未来我们将使用迁移学习与用户反馈进一步提升定位精度。</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25</a:t>
            </a:fld>
            <a:endParaRPr kumimoji="1" lang="zh-CN" altLang="en-US"/>
          </a:p>
        </p:txBody>
      </p:sp>
    </p:spTree>
    <p:extLst>
      <p:ext uri="{BB962C8B-B14F-4D97-AF65-F5344CB8AC3E}">
        <p14:creationId xmlns:p14="http://schemas.microsoft.com/office/powerpoint/2010/main" val="1421345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Thanks!</a:t>
            </a:r>
          </a:p>
          <a:p>
            <a:r>
              <a:rPr kumimoji="1" lang="en-US" altLang="zh-CN" dirty="0"/>
              <a:t>Any questions!</a:t>
            </a:r>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26</a:t>
            </a:fld>
            <a:endParaRPr kumimoji="1" lang="zh-CN" altLang="en-US"/>
          </a:p>
        </p:txBody>
      </p:sp>
    </p:spTree>
    <p:extLst>
      <p:ext uri="{BB962C8B-B14F-4D97-AF65-F5344CB8AC3E}">
        <p14:creationId xmlns:p14="http://schemas.microsoft.com/office/powerpoint/2010/main" val="251229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dirty="0">
                <a:solidFill>
                  <a:srgbClr val="000000"/>
                </a:solidFill>
                <a:effectLst/>
                <a:latin typeface="Inter"/>
              </a:rPr>
              <a:t>Second, </a:t>
            </a:r>
            <a:r>
              <a:rPr lang="en" altLang="zh-CN" b="1" i="0" dirty="0">
                <a:solidFill>
                  <a:srgbClr val="000000"/>
                </a:solidFill>
                <a:effectLst/>
                <a:latin typeface="Inter"/>
              </a:rPr>
              <a:t>temporal instability</a:t>
            </a:r>
            <a:r>
              <a:rPr lang="en" altLang="zh-CN" b="0" i="0" dirty="0">
                <a:solidFill>
                  <a:srgbClr val="000000"/>
                </a:solidFill>
                <a:effectLst/>
                <a:latin typeface="Inter"/>
              </a:rPr>
              <a:t>! As shown in the figure, we analyzed the fingerprint changes in three different shopping malls over one year. The results indicate that only 70%--80% of preserved fingerprints remain valid after one year. Therefore, to ensure stability, researchers have to conduct regular on-site surveys to update fingerprints, which incurs significant costs.</a:t>
            </a:r>
          </a:p>
          <a:p>
            <a:endParaRPr kumimoji="1" lang="en-US" altLang="zh-CN" dirty="0"/>
          </a:p>
          <a:p>
            <a:endParaRPr kumimoji="1" lang="en-US" altLang="zh-CN" dirty="0"/>
          </a:p>
          <a:p>
            <a:r>
              <a:rPr kumimoji="1" lang="zh-CN" altLang="en-US" dirty="0"/>
              <a:t>室内定位是基于位置服务的一项基础技术，特别是在网约车平台用户发单时。近年来，研究人员基于指纹定位提出了众多大规应用的工业级方法。但这些方法尚且存在如下局限。</a:t>
            </a:r>
            <a:endParaRPr kumimoji="1" lang="en-US" altLang="zh-CN" dirty="0"/>
          </a:p>
          <a:p>
            <a:r>
              <a:rPr kumimoji="1" lang="zh-CN" altLang="en-US" dirty="0"/>
              <a:t>第一，高部署成本！需要现场勘测或部署额外的硬件设备。如左图，开发者在商场部署了</a:t>
            </a:r>
            <a:r>
              <a:rPr kumimoji="1" lang="en-US" altLang="zh-CN" dirty="0"/>
              <a:t>Beacon</a:t>
            </a:r>
            <a:r>
              <a:rPr kumimoji="1" lang="zh-CN" altLang="en-US" dirty="0"/>
              <a:t>以定位用户。这类方法耗时、费力且成本高昂。</a:t>
            </a:r>
            <a:endParaRPr kumimoji="1" lang="en-US" altLang="zh-CN" dirty="0"/>
          </a:p>
          <a:p>
            <a:r>
              <a:rPr kumimoji="1" lang="zh-CN" altLang="en-US" dirty="0"/>
              <a:t>第二，指纹稳定性差！如右图，我们统计了一年内三座不同城市的商场内指纹变化，结果表明一年后只保留了</a:t>
            </a:r>
            <a:r>
              <a:rPr kumimoji="1" lang="en-US" altLang="zh-CN" dirty="0"/>
              <a:t>70%</a:t>
            </a:r>
            <a:r>
              <a:rPr kumimoji="1" lang="zh-CN" altLang="en-US" dirty="0"/>
              <a:t>～</a:t>
            </a:r>
            <a:r>
              <a:rPr kumimoji="1" lang="en-US" altLang="zh-CN" dirty="0"/>
              <a:t>80%</a:t>
            </a:r>
            <a:r>
              <a:rPr kumimoji="1" lang="zh-CN" altLang="en-US" dirty="0"/>
              <a:t>的指纹。因此，为保证稳定性，开发者需定期现场勘测以更新指纹，这会带来高昂成本。</a:t>
            </a:r>
            <a:endParaRPr kumimoji="1" lang="en-US" altLang="zh-CN" dirty="0"/>
          </a:p>
          <a:p>
            <a:r>
              <a:rPr kumimoji="1" lang="zh-CN" altLang="en-US" dirty="0"/>
              <a:t>第三，可访问性受限！开发者利用</a:t>
            </a:r>
            <a:r>
              <a:rPr kumimoji="1" lang="en-US" altLang="zh-CN" dirty="0"/>
              <a:t>AP</a:t>
            </a:r>
            <a:r>
              <a:rPr kumimoji="1" lang="zh-CN" altLang="en-US" dirty="0"/>
              <a:t>名匹配</a:t>
            </a:r>
            <a:r>
              <a:rPr kumimoji="1" lang="en-US" altLang="zh-CN" dirty="0" err="1"/>
              <a:t>PoI</a:t>
            </a:r>
            <a:r>
              <a:rPr kumimoji="1" lang="zh-CN" altLang="en-US" dirty="0"/>
              <a:t>以确定其位置，并基于此实现定位。但基于网约车平台的众包数据，我们发现部分商场</a:t>
            </a:r>
            <a:r>
              <a:rPr kumimoji="1" lang="en-US" altLang="zh-CN" dirty="0" err="1"/>
              <a:t>PoI</a:t>
            </a:r>
            <a:r>
              <a:rPr kumimoji="1" lang="zh-CN" altLang="en-US" dirty="0"/>
              <a:t>信息缺失，且有</a:t>
            </a:r>
            <a:r>
              <a:rPr kumimoji="1" lang="en-US" altLang="zh-CN" dirty="0"/>
              <a:t>19.8%</a:t>
            </a:r>
            <a:r>
              <a:rPr kumimoji="1" lang="zh-CN" altLang="en-US" dirty="0"/>
              <a:t>的</a:t>
            </a:r>
            <a:r>
              <a:rPr kumimoji="1" lang="en-US" altLang="zh-CN" dirty="0"/>
              <a:t>AP</a:t>
            </a:r>
            <a:r>
              <a:rPr kumimoji="1" lang="zh-CN" altLang="en-US" dirty="0"/>
              <a:t>无法获取其名称（</a:t>
            </a:r>
            <a:r>
              <a:rPr kumimoji="1" lang="en-US" altLang="zh-CN" dirty="0"/>
              <a:t>Wi-Fi</a:t>
            </a:r>
            <a:r>
              <a:rPr kumimoji="1" lang="zh-CN" altLang="en-US" dirty="0"/>
              <a:t> </a:t>
            </a:r>
            <a:r>
              <a:rPr kumimoji="1" lang="en-US" altLang="zh-CN" dirty="0"/>
              <a:t>SSID</a:t>
            </a:r>
            <a:r>
              <a:rPr kumimoji="1" lang="zh-CN" altLang="en-US" dirty="0"/>
              <a:t>），这会导致该类方法精度严重下降。</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3</a:t>
            </a:fld>
            <a:endParaRPr kumimoji="1" lang="zh-CN" altLang="en-US"/>
          </a:p>
        </p:txBody>
      </p:sp>
    </p:spTree>
    <p:extLst>
      <p:ext uri="{BB962C8B-B14F-4D97-AF65-F5344CB8AC3E}">
        <p14:creationId xmlns:p14="http://schemas.microsoft.com/office/powerpoint/2010/main" val="3808531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b="0" i="0" dirty="0">
                <a:solidFill>
                  <a:srgbClr val="000000"/>
                </a:solidFill>
                <a:effectLst/>
                <a:latin typeface="Inter"/>
              </a:rPr>
              <a:t>Third, </a:t>
            </a:r>
            <a:r>
              <a:rPr lang="en" altLang="zh-CN" b="1" i="0" dirty="0">
                <a:solidFill>
                  <a:srgbClr val="000000"/>
                </a:solidFill>
                <a:effectLst/>
                <a:latin typeface="Inter"/>
              </a:rPr>
              <a:t>limited accessibility</a:t>
            </a:r>
            <a:r>
              <a:rPr lang="en" altLang="zh-CN" b="0" i="0" dirty="0">
                <a:solidFill>
                  <a:srgbClr val="000000"/>
                </a:solidFill>
                <a:effectLst/>
                <a:latin typeface="Inter"/>
              </a:rPr>
              <a:t>! Developers match Access Point (AP) names with Points of Interest (</a:t>
            </a:r>
            <a:r>
              <a:rPr lang="en" altLang="zh-CN" b="0" i="0" dirty="0" err="1">
                <a:solidFill>
                  <a:srgbClr val="000000"/>
                </a:solidFill>
                <a:effectLst/>
                <a:latin typeface="Inter"/>
              </a:rPr>
              <a:t>PoI</a:t>
            </a:r>
            <a:r>
              <a:rPr lang="en" altLang="zh-CN" b="0" i="0" dirty="0">
                <a:solidFill>
                  <a:srgbClr val="000000"/>
                </a:solidFill>
                <a:effectLst/>
                <a:latin typeface="Inter"/>
              </a:rPr>
              <a:t>) to determine their locations for positioning. However, using crowdsourced data from ride-hailing platforms, we found that </a:t>
            </a:r>
            <a:r>
              <a:rPr lang="en" altLang="zh-CN" b="0" i="0" dirty="0" err="1">
                <a:solidFill>
                  <a:srgbClr val="000000"/>
                </a:solidFill>
                <a:effectLst/>
                <a:latin typeface="Inter"/>
              </a:rPr>
              <a:t>PoI</a:t>
            </a:r>
            <a:r>
              <a:rPr lang="en" altLang="zh-CN" b="0" i="0" dirty="0">
                <a:solidFill>
                  <a:srgbClr val="000000"/>
                </a:solidFill>
                <a:effectLst/>
                <a:latin typeface="Inter"/>
              </a:rPr>
              <a:t> information is missing in some shopping malls, and the names (Wi-Fi SSIDs) of 19.8% of APs cannot be obtained—this severely degrades the positioning accuracy of such methods.</a:t>
            </a:r>
            <a:endParaRPr kumimoji="1" lang="en-US" altLang="zh-CN" dirty="0"/>
          </a:p>
          <a:p>
            <a:endParaRPr kumimoji="1" lang="en-US" altLang="zh-CN" dirty="0"/>
          </a:p>
          <a:p>
            <a:endParaRPr kumimoji="1" lang="en-US" altLang="zh-CN" dirty="0"/>
          </a:p>
          <a:p>
            <a:endParaRPr kumimoji="1" lang="en-US" altLang="zh-CN" dirty="0"/>
          </a:p>
          <a:p>
            <a:r>
              <a:rPr kumimoji="1" lang="zh-CN" altLang="en-US" dirty="0"/>
              <a:t>室内定位是基于位置服务的一项基础技术，特别是在网约车平台用户发单时。近年来，研究人员基于指纹定位提出了众多大规应用的工业级方法。但这些方法尚且存在如下局限。</a:t>
            </a:r>
            <a:endParaRPr kumimoji="1" lang="en-US" altLang="zh-CN" dirty="0"/>
          </a:p>
          <a:p>
            <a:r>
              <a:rPr kumimoji="1" lang="zh-CN" altLang="en-US" dirty="0"/>
              <a:t>第一，高部署成本！需要现场勘测或部署额外的硬件设备。如左图，开发者在商场部署了</a:t>
            </a:r>
            <a:r>
              <a:rPr kumimoji="1" lang="en-US" altLang="zh-CN" dirty="0"/>
              <a:t>Beacon</a:t>
            </a:r>
            <a:r>
              <a:rPr kumimoji="1" lang="zh-CN" altLang="en-US" dirty="0"/>
              <a:t>以定位用户。这类方法耗时、费力且成本高昂。</a:t>
            </a:r>
            <a:endParaRPr kumimoji="1" lang="en-US" altLang="zh-CN" dirty="0"/>
          </a:p>
          <a:p>
            <a:r>
              <a:rPr kumimoji="1" lang="zh-CN" altLang="en-US" dirty="0"/>
              <a:t>第二，指纹稳定性差！如右图，我们统计了一年内三座不同城市的商场内指纹变化，结果表明一年后只保留了</a:t>
            </a:r>
            <a:r>
              <a:rPr kumimoji="1" lang="en-US" altLang="zh-CN" dirty="0"/>
              <a:t>70%</a:t>
            </a:r>
            <a:r>
              <a:rPr kumimoji="1" lang="zh-CN" altLang="en-US" dirty="0"/>
              <a:t>～</a:t>
            </a:r>
            <a:r>
              <a:rPr kumimoji="1" lang="en-US" altLang="zh-CN" dirty="0"/>
              <a:t>80%</a:t>
            </a:r>
            <a:r>
              <a:rPr kumimoji="1" lang="zh-CN" altLang="en-US" dirty="0"/>
              <a:t>的指纹。因此，为保证稳定性，开发者需定期现场勘测以更新指纹，这会带来高昂成本。</a:t>
            </a:r>
            <a:endParaRPr kumimoji="1" lang="en-US" altLang="zh-CN" dirty="0"/>
          </a:p>
          <a:p>
            <a:r>
              <a:rPr kumimoji="1" lang="zh-CN" altLang="en-US" dirty="0"/>
              <a:t>第三，可访问性受限！开发者利用</a:t>
            </a:r>
            <a:r>
              <a:rPr kumimoji="1" lang="en-US" altLang="zh-CN" dirty="0"/>
              <a:t>AP</a:t>
            </a:r>
            <a:r>
              <a:rPr kumimoji="1" lang="zh-CN" altLang="en-US" dirty="0"/>
              <a:t>名匹配</a:t>
            </a:r>
            <a:r>
              <a:rPr kumimoji="1" lang="en-US" altLang="zh-CN" dirty="0" err="1"/>
              <a:t>PoI</a:t>
            </a:r>
            <a:r>
              <a:rPr kumimoji="1" lang="zh-CN" altLang="en-US" dirty="0"/>
              <a:t>以确定其位置，并基于此实现定位。但基于网约车平台的众包数据，我们发现部分商场</a:t>
            </a:r>
            <a:r>
              <a:rPr kumimoji="1" lang="en-US" altLang="zh-CN" dirty="0" err="1"/>
              <a:t>PoI</a:t>
            </a:r>
            <a:r>
              <a:rPr kumimoji="1" lang="zh-CN" altLang="en-US" dirty="0"/>
              <a:t>信息缺失，且有</a:t>
            </a:r>
            <a:r>
              <a:rPr kumimoji="1" lang="en-US" altLang="zh-CN" dirty="0"/>
              <a:t>19.8%</a:t>
            </a:r>
            <a:r>
              <a:rPr kumimoji="1" lang="zh-CN" altLang="en-US" dirty="0"/>
              <a:t>的</a:t>
            </a:r>
            <a:r>
              <a:rPr kumimoji="1" lang="en-US" altLang="zh-CN" dirty="0"/>
              <a:t>AP</a:t>
            </a:r>
            <a:r>
              <a:rPr kumimoji="1" lang="zh-CN" altLang="en-US" dirty="0"/>
              <a:t>无法获取其名称（</a:t>
            </a:r>
            <a:r>
              <a:rPr kumimoji="1" lang="en-US" altLang="zh-CN" dirty="0"/>
              <a:t>Wi-Fi</a:t>
            </a:r>
            <a:r>
              <a:rPr kumimoji="1" lang="zh-CN" altLang="en-US" dirty="0"/>
              <a:t> </a:t>
            </a:r>
            <a:r>
              <a:rPr kumimoji="1" lang="en-US" altLang="zh-CN" dirty="0"/>
              <a:t>SSID</a:t>
            </a:r>
            <a:r>
              <a:rPr kumimoji="1" lang="zh-CN" altLang="en-US" dirty="0"/>
              <a:t>），这会导致该类方法精度严重下降。</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4</a:t>
            </a:fld>
            <a:endParaRPr kumimoji="1" lang="zh-CN" altLang="en-US"/>
          </a:p>
        </p:txBody>
      </p:sp>
    </p:spTree>
    <p:extLst>
      <p:ext uri="{BB962C8B-B14F-4D97-AF65-F5344CB8AC3E}">
        <p14:creationId xmlns:p14="http://schemas.microsoft.com/office/powerpoint/2010/main" val="1095481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dirty="0">
                <a:solidFill>
                  <a:srgbClr val="000000"/>
                </a:solidFill>
                <a:effectLst/>
                <a:latin typeface="Inter"/>
              </a:rPr>
              <a:t>To address the limitations of existing positioning approaches, we propose a new scheme that enables </a:t>
            </a:r>
            <a:r>
              <a:rPr lang="en" altLang="zh-CN" b="1" i="0" dirty="0">
                <a:solidFill>
                  <a:srgbClr val="000000"/>
                </a:solidFill>
                <a:effectLst/>
                <a:latin typeface="Inter"/>
              </a:rPr>
              <a:t>outdoor-collected fingerprints to locate indoor users</a:t>
            </a:r>
            <a:r>
              <a:rPr lang="en" altLang="zh-CN" b="0" i="0" dirty="0">
                <a:solidFill>
                  <a:srgbClr val="000000"/>
                </a:solidFill>
                <a:effectLst/>
                <a:latin typeface="Inter"/>
              </a:rPr>
              <a:t>.</a:t>
            </a:r>
          </a:p>
          <a:p>
            <a:pPr algn="l"/>
            <a:r>
              <a:rPr lang="en" altLang="zh-CN" b="0" i="0" dirty="0">
                <a:solidFill>
                  <a:srgbClr val="000000"/>
                </a:solidFill>
                <a:effectLst/>
                <a:latin typeface="Inter"/>
              </a:rPr>
              <a:t>The inspiration for this method stems from two key observations we made. As illustrated in the figure, the building (shaded in gray) is surrounded by roads, where devices on the roads can collect fingerprints of indoor APs. Specifically, in the left figure, the orange and blue dots represent the fingerprints of AP1 and AP1, respectively. If users are at the location marked by the red asterisk, they can detect signals from both AP1 and AP2. By leveraging the positions of fingerprints collected at the orange and blue dots, the users</a:t>
            </a:r>
            <a:r>
              <a:rPr lang="en-US" altLang="zh-CN" b="0" i="0" dirty="0">
                <a:solidFill>
                  <a:srgbClr val="000000"/>
                </a:solidFill>
                <a:effectLst/>
                <a:latin typeface="Inter"/>
              </a:rPr>
              <a:t>’</a:t>
            </a:r>
            <a:r>
              <a:rPr lang="en" altLang="zh-CN" b="0" i="0" dirty="0">
                <a:solidFill>
                  <a:srgbClr val="000000"/>
                </a:solidFill>
                <a:effectLst/>
                <a:latin typeface="Inter"/>
              </a:rPr>
              <a:t> locations can be estimated. The right figure depicts a similar scenario.</a:t>
            </a:r>
          </a:p>
          <a:p>
            <a:endParaRPr kumimoji="1" lang="en-US" altLang="zh-CN" dirty="0"/>
          </a:p>
          <a:p>
            <a:endParaRPr kumimoji="1" lang="en-US" altLang="zh-CN" dirty="0"/>
          </a:p>
          <a:p>
            <a:r>
              <a:rPr kumimoji="1" lang="zh-CN" altLang="en-US" dirty="0"/>
              <a:t>为了克服目前定位方法存在的诸多局限，我们提出了适用室外指纹定位室内用户的方法。</a:t>
            </a:r>
            <a:endParaRPr kumimoji="1" lang="en-US" altLang="zh-CN" dirty="0"/>
          </a:p>
          <a:p>
            <a:r>
              <a:rPr kumimoji="1" lang="zh-CN" altLang="en-US" dirty="0"/>
              <a:t>该方法的灵感来源于我们的两点发现。如图所示，建筑物（灰色阴影）被道路环绕，道路上的设备可以采集室内</a:t>
            </a:r>
            <a:r>
              <a:rPr kumimoji="1" lang="en-US" altLang="zh-CN" dirty="0"/>
              <a:t>AP</a:t>
            </a:r>
            <a:r>
              <a:rPr kumimoji="1" lang="zh-CN" altLang="en-US" dirty="0"/>
              <a:t>指纹。如左图，橙色点表示</a:t>
            </a:r>
            <a:r>
              <a:rPr kumimoji="1" lang="en-US" altLang="zh-CN" dirty="0"/>
              <a:t>AP1</a:t>
            </a:r>
            <a:r>
              <a:rPr kumimoji="1" lang="zh-CN" altLang="en-US" dirty="0"/>
              <a:t>的指纹，蓝色点表示</a:t>
            </a:r>
            <a:r>
              <a:rPr kumimoji="1" lang="en-US" altLang="zh-CN" dirty="0"/>
              <a:t>AP2</a:t>
            </a:r>
            <a:r>
              <a:rPr kumimoji="1" lang="zh-CN" altLang="en-US" dirty="0"/>
              <a:t>的指纹。如果用户位于标记为红色星号的位置，则可以检测到来自</a:t>
            </a:r>
            <a:r>
              <a:rPr kumimoji="1" lang="en" altLang="zh-CN" dirty="0"/>
              <a:t>AP1</a:t>
            </a:r>
            <a:r>
              <a:rPr kumimoji="1" lang="zh-CN" altLang="en-US" dirty="0"/>
              <a:t>和</a:t>
            </a:r>
            <a:r>
              <a:rPr kumimoji="1" lang="en" altLang="zh-CN" dirty="0"/>
              <a:t>AP2</a:t>
            </a:r>
            <a:r>
              <a:rPr kumimoji="1" lang="zh-CN" altLang="en-US" dirty="0"/>
              <a:t>的信号</a:t>
            </a:r>
            <a:r>
              <a:rPr kumimoji="1" lang="en-US" altLang="zh-CN" dirty="0"/>
              <a:t>,</a:t>
            </a:r>
            <a:r>
              <a:rPr kumimoji="1" lang="zh-CN" altLang="en-US" dirty="0"/>
              <a:t>通过利用在橙色点和蓝色点处采集的指纹位置，可以估计用户的室内位置。右图类似情况。</a:t>
            </a:r>
            <a:endParaRPr kumimoji="1" lang="en-US" altLang="zh-CN" dirty="0"/>
          </a:p>
          <a:p>
            <a:r>
              <a:rPr kumimoji="1" lang="zh-CN" altLang="en-US" dirty="0"/>
              <a:t>因此，我们</a:t>
            </a:r>
            <a:r>
              <a:rPr lang="zh-CN" altLang="en-US" dirty="0"/>
              <a:t>设计了一种基于</a:t>
            </a:r>
            <a:r>
              <a:rPr lang="en" altLang="zh-CN" dirty="0"/>
              <a:t>Wi-Fi</a:t>
            </a:r>
            <a:r>
              <a:rPr lang="zh-CN" altLang="en-US" dirty="0"/>
              <a:t>指纹的新型众包室内定位系统。指纹采集者无需进入建筑物内部，直接从建筑物外围采集</a:t>
            </a:r>
            <a:r>
              <a:rPr lang="en" altLang="zh-CN" dirty="0"/>
              <a:t>Wi-Fi</a:t>
            </a:r>
            <a:r>
              <a:rPr lang="zh-CN" altLang="en-US" dirty="0"/>
              <a:t>信号并构建指纹集，可以利用这一指纹集实现室内定位。</a:t>
            </a:r>
            <a:endParaRPr lang="en-US" altLang="zh-CN" dirty="0"/>
          </a:p>
          <a:p>
            <a:r>
              <a:rPr kumimoji="1" lang="zh-CN" altLang="en-US" dirty="0"/>
              <a:t>我们的方法解决了以往系统的局限性，且具备如下优势：开发与维护成本低（无需现场勘测、部署硬件设备等）、能够防止指纹失效（众包更新指纹）、极大的便捷性。</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5</a:t>
            </a:fld>
            <a:endParaRPr kumimoji="1" lang="zh-CN" altLang="en-US"/>
          </a:p>
        </p:txBody>
      </p:sp>
    </p:spTree>
    <p:extLst>
      <p:ext uri="{BB962C8B-B14F-4D97-AF65-F5344CB8AC3E}">
        <p14:creationId xmlns:p14="http://schemas.microsoft.com/office/powerpoint/2010/main" val="2102464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 altLang="zh-CN" b="0" i="0" dirty="0">
                <a:solidFill>
                  <a:srgbClr val="000000"/>
                </a:solidFill>
                <a:effectLst/>
                <a:latin typeface="Inter"/>
              </a:rPr>
              <a:t>Based on these observations, we have designed a </a:t>
            </a:r>
            <a:r>
              <a:rPr lang="en" altLang="zh-CN" b="1" i="0" dirty="0">
                <a:solidFill>
                  <a:srgbClr val="000000"/>
                </a:solidFill>
                <a:effectLst/>
                <a:latin typeface="Inter"/>
              </a:rPr>
              <a:t>novel crowdsourced Wi-Fi fingerprint-based indoor positioning system</a:t>
            </a:r>
            <a:r>
              <a:rPr lang="en" altLang="zh-CN" b="0" i="0" dirty="0">
                <a:solidFill>
                  <a:srgbClr val="000000"/>
                </a:solidFill>
                <a:effectLst/>
                <a:latin typeface="Inter"/>
              </a:rPr>
              <a:t>. </a:t>
            </a:r>
          </a:p>
          <a:p>
            <a:pPr algn="l"/>
            <a:r>
              <a:rPr lang="en" altLang="zh-CN" b="0" i="0" dirty="0">
                <a:solidFill>
                  <a:srgbClr val="000000"/>
                </a:solidFill>
                <a:effectLst/>
                <a:latin typeface="Inter"/>
              </a:rPr>
              <a:t>Researchers do not need to enter the building; instead, they can directly collect outdoor Wi-Fi signals around the buildings to construct a fingerprint database. This database can be used for indoor positioning.</a:t>
            </a:r>
          </a:p>
          <a:p>
            <a:pPr algn="l"/>
            <a:r>
              <a:rPr lang="en" altLang="zh-CN" b="0" i="0" dirty="0">
                <a:solidFill>
                  <a:srgbClr val="000000"/>
                </a:solidFill>
                <a:effectLst/>
                <a:latin typeface="Inter"/>
              </a:rPr>
              <a:t>Our method overcomes the limitations of previous systems and offers the following advantages:</a:t>
            </a:r>
          </a:p>
          <a:p>
            <a:pPr algn="l"/>
            <a:r>
              <a:rPr lang="en" altLang="zh-CN" b="0" i="0" dirty="0">
                <a:solidFill>
                  <a:srgbClr val="000000"/>
                </a:solidFill>
                <a:effectLst/>
                <a:latin typeface="Inter"/>
              </a:rPr>
              <a:t>1) Low development and maintenance costs.</a:t>
            </a:r>
          </a:p>
          <a:p>
            <a:pPr algn="l"/>
            <a:r>
              <a:rPr lang="en" altLang="zh-CN" b="0" i="0" dirty="0">
                <a:solidFill>
                  <a:srgbClr val="000000"/>
                </a:solidFill>
                <a:effectLst/>
                <a:latin typeface="Inter"/>
              </a:rPr>
              <a:t>2) Prevent fingerprint set from becoming outdated.</a:t>
            </a:r>
          </a:p>
          <a:p>
            <a:pPr algn="l"/>
            <a:r>
              <a:rPr kumimoji="1" lang="en" altLang="zh-CN" sz="1200" b="0" dirty="0">
                <a:solidFill>
                  <a:schemeClr val="accent1">
                    <a:lumMod val="75000"/>
                  </a:schemeClr>
                </a:solidFill>
                <a:latin typeface="Calibri" panose="020F0502020204030204" pitchFamily="34" charset="0"/>
              </a:rPr>
              <a:t>3) Unmatched accessibility</a:t>
            </a:r>
            <a:r>
              <a:rPr kumimoji="1" lang="en-US" altLang="zh-CN" sz="1200" b="0" dirty="0">
                <a:solidFill>
                  <a:schemeClr val="accent1">
                    <a:lumMod val="75000"/>
                  </a:schemeClr>
                </a:solidFill>
                <a:latin typeface="Calibri" panose="020F0502020204030204" pitchFamily="34" charset="0"/>
              </a:rPr>
              <a:t>.</a:t>
            </a:r>
          </a:p>
          <a:p>
            <a:pPr algn="l"/>
            <a:endParaRPr kumimoji="1" lang="en-US" altLang="zh-CN" dirty="0"/>
          </a:p>
          <a:p>
            <a:endParaRPr kumimoji="1" lang="en-US" altLang="zh-CN" dirty="0"/>
          </a:p>
          <a:p>
            <a:endParaRPr kumimoji="1" lang="en-US" altLang="zh-CN" dirty="0"/>
          </a:p>
          <a:p>
            <a:r>
              <a:rPr kumimoji="1" lang="zh-CN" altLang="en-US" dirty="0"/>
              <a:t>为了克服目前定位方法存在的诸多局限，我们提出了适用室外指纹定位室内用户的方法。</a:t>
            </a:r>
            <a:endParaRPr kumimoji="1" lang="en-US" altLang="zh-CN" dirty="0"/>
          </a:p>
          <a:p>
            <a:r>
              <a:rPr kumimoji="1" lang="zh-CN" altLang="en-US" dirty="0"/>
              <a:t>该方法的灵感来源于我们的两点发现。如图所示，建筑物（灰色阴影）被道路环绕，道路上的设备可以采集室内</a:t>
            </a:r>
            <a:r>
              <a:rPr kumimoji="1" lang="en-US" altLang="zh-CN" dirty="0"/>
              <a:t>AP</a:t>
            </a:r>
            <a:r>
              <a:rPr kumimoji="1" lang="zh-CN" altLang="en-US" dirty="0"/>
              <a:t>指纹。如左图，橙色点表示</a:t>
            </a:r>
            <a:r>
              <a:rPr kumimoji="1" lang="en-US" altLang="zh-CN" dirty="0"/>
              <a:t>AP1</a:t>
            </a:r>
            <a:r>
              <a:rPr kumimoji="1" lang="zh-CN" altLang="en-US" dirty="0"/>
              <a:t>的指纹，蓝色点表示</a:t>
            </a:r>
            <a:r>
              <a:rPr kumimoji="1" lang="en-US" altLang="zh-CN" dirty="0"/>
              <a:t>AP2</a:t>
            </a:r>
            <a:r>
              <a:rPr kumimoji="1" lang="zh-CN" altLang="en-US" dirty="0"/>
              <a:t>的指纹。如果用户位于标记为红色星号的位置，则可以检测到来自</a:t>
            </a:r>
            <a:r>
              <a:rPr kumimoji="1" lang="en" altLang="zh-CN" dirty="0"/>
              <a:t>AP1</a:t>
            </a:r>
            <a:r>
              <a:rPr kumimoji="1" lang="zh-CN" altLang="en-US" dirty="0"/>
              <a:t>和</a:t>
            </a:r>
            <a:r>
              <a:rPr kumimoji="1" lang="en" altLang="zh-CN" dirty="0"/>
              <a:t>AP2</a:t>
            </a:r>
            <a:r>
              <a:rPr kumimoji="1" lang="zh-CN" altLang="en-US" dirty="0"/>
              <a:t>的信号</a:t>
            </a:r>
            <a:r>
              <a:rPr kumimoji="1" lang="en-US" altLang="zh-CN" dirty="0"/>
              <a:t>,</a:t>
            </a:r>
            <a:r>
              <a:rPr kumimoji="1" lang="zh-CN" altLang="en-US" dirty="0"/>
              <a:t>通过利用在橙色点和蓝色点处采集的指纹位置，可以估计用户的室内位置。右图类似情况。</a:t>
            </a:r>
            <a:endParaRPr kumimoji="1" lang="en-US" altLang="zh-CN" dirty="0"/>
          </a:p>
          <a:p>
            <a:r>
              <a:rPr kumimoji="1" lang="zh-CN" altLang="en-US" dirty="0"/>
              <a:t>因此，我们</a:t>
            </a:r>
            <a:r>
              <a:rPr lang="zh-CN" altLang="en-US" dirty="0"/>
              <a:t>设计了一种基于</a:t>
            </a:r>
            <a:r>
              <a:rPr lang="en" altLang="zh-CN" dirty="0"/>
              <a:t>Wi-Fi</a:t>
            </a:r>
            <a:r>
              <a:rPr lang="zh-CN" altLang="en-US" dirty="0"/>
              <a:t>指纹的新型众包室内定位系统。指纹采集者无需进入建筑物内部，直接从建筑物外围采集</a:t>
            </a:r>
            <a:r>
              <a:rPr lang="en" altLang="zh-CN" dirty="0"/>
              <a:t>Wi-Fi</a:t>
            </a:r>
            <a:r>
              <a:rPr lang="zh-CN" altLang="en-US" dirty="0"/>
              <a:t>信号并构建指纹集，可以利用这一指纹集实现室内定位。</a:t>
            </a:r>
            <a:endParaRPr lang="en-US" altLang="zh-CN" dirty="0"/>
          </a:p>
          <a:p>
            <a:r>
              <a:rPr kumimoji="1" lang="zh-CN" altLang="en-US" dirty="0"/>
              <a:t>我们的方法解决了以往系统的局限性，且具备如下优势：开发与维护成本低（无需现场勘测、部署硬件设备等）、能够防止指纹失效（众包更新指纹）、极大的便捷性。</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6</a:t>
            </a:fld>
            <a:endParaRPr kumimoji="1" lang="zh-CN" altLang="en-US"/>
          </a:p>
        </p:txBody>
      </p:sp>
    </p:spTree>
    <p:extLst>
      <p:ext uri="{BB962C8B-B14F-4D97-AF65-F5344CB8AC3E}">
        <p14:creationId xmlns:p14="http://schemas.microsoft.com/office/powerpoint/2010/main" val="3869609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achieve such a convenient positioning system is not easy. During the actual deployment process, we encounter three major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Challenge 1, </a:t>
            </a:r>
            <a:r>
              <a:rPr kumimoji="1" lang="en-US" altLang="zh-CN" sz="1200" b="0" dirty="0">
                <a:solidFill>
                  <a:schemeClr val="accent1">
                    <a:lumMod val="75000"/>
                  </a:schemeClr>
                </a:solidFill>
                <a:latin typeface="Calibri" panose="020F0502020204030204" pitchFamily="34" charset="0"/>
              </a:rPr>
              <a:t>dealing with abnormal APs that produce unreliable fingerprints.</a:t>
            </a:r>
          </a:p>
          <a:p>
            <a:r>
              <a:rPr kumimoji="1" lang="en-US" altLang="zh-CN" dirty="0"/>
              <a:t>Challenge 2, handling the existence of “black holes” where no fingerprints are available. </a:t>
            </a:r>
          </a:p>
          <a:p>
            <a:r>
              <a:rPr kumimoji="1" lang="en-US" altLang="zh-CN" dirty="0"/>
              <a:t>Challenge 3, using outdoor fingerprints to estimate indoor positions.</a:t>
            </a:r>
          </a:p>
          <a:p>
            <a:endParaRPr kumimoji="1" lang="en-US" altLang="zh-CN" dirty="0"/>
          </a:p>
          <a:p>
            <a:endParaRPr kumimoji="1" lang="en-US" altLang="zh-CN" dirty="0"/>
          </a:p>
          <a:p>
            <a:r>
              <a:rPr kumimoji="1" lang="zh-CN" altLang="en-US" dirty="0"/>
              <a:t>要实现如此便捷的定位系统绝非易事，在实际部署过程中，我们面临三大挑战。</a:t>
            </a:r>
            <a:endParaRPr kumimoji="1" lang="en-US" altLang="zh-CN" dirty="0"/>
          </a:p>
          <a:p>
            <a:r>
              <a:rPr kumimoji="1" lang="zh-CN" altLang="en-US" dirty="0"/>
              <a:t>挑战一，处理异常</a:t>
            </a:r>
            <a:r>
              <a:rPr kumimoji="1" lang="en-US" altLang="zh-CN" dirty="0"/>
              <a:t>AP</a:t>
            </a:r>
            <a:r>
              <a:rPr kumimoji="1" lang="zh-CN" altLang="en-US" dirty="0"/>
              <a:t>引起的不可靠指纹。挑战二，解决无指纹区域方法不可用的问题。挑战三，使用室外指纹估算室内位置。</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7</a:t>
            </a:fld>
            <a:endParaRPr kumimoji="1" lang="zh-CN" altLang="en-US"/>
          </a:p>
        </p:txBody>
      </p:sp>
    </p:spTree>
    <p:extLst>
      <p:ext uri="{BB962C8B-B14F-4D97-AF65-F5344CB8AC3E}">
        <p14:creationId xmlns:p14="http://schemas.microsoft.com/office/powerpoint/2010/main" val="4212983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 system overview design is shown in the figure, including fingerprint construction, anomaly identification, fingerprint augmentation, and indoor localization.</a:t>
            </a:r>
          </a:p>
          <a:p>
            <a:endParaRPr kumimoji="1" lang="en-US" altLang="zh-CN" dirty="0"/>
          </a:p>
          <a:p>
            <a:endParaRPr kumimoji="1" lang="en-US" altLang="zh-CN" dirty="0"/>
          </a:p>
          <a:p>
            <a:r>
              <a:rPr kumimoji="1" lang="zh-CN" altLang="en-US" dirty="0"/>
              <a:t>我们的系统整体设计如图所示，包含四大模块：指纹库构建、异常识别、指纹增强与室内定位。</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（异常识别解决挑战一；指纹增强解决挑战二；室内定位解决挑战三。）</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8</a:t>
            </a:fld>
            <a:endParaRPr kumimoji="1" lang="zh-CN" altLang="en-US"/>
          </a:p>
        </p:txBody>
      </p:sp>
    </p:spTree>
    <p:extLst>
      <p:ext uri="{BB962C8B-B14F-4D97-AF65-F5344CB8AC3E}">
        <p14:creationId xmlns:p14="http://schemas.microsoft.com/office/powerpoint/2010/main" val="3717556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Regarding fingerprint construction, we construct fingerprints using outdoor trajectories (close to buildings). Each trajectory consists of scanned Wi-Fi lists and corresponding GNSS locations.</a:t>
            </a:r>
          </a:p>
          <a:p>
            <a:endParaRPr kumimoji="1" lang="en-US" altLang="zh-CN" dirty="0"/>
          </a:p>
          <a:p>
            <a:endParaRPr kumimoji="1" lang="en-US" altLang="zh-CN" dirty="0"/>
          </a:p>
          <a:p>
            <a:endParaRPr kumimoji="1" lang="en-US" altLang="zh-CN" dirty="0"/>
          </a:p>
          <a:p>
            <a:r>
              <a:rPr kumimoji="1" lang="zh-CN" altLang="en-US" dirty="0"/>
              <a:t>关于指纹库构建，我们使用（靠近建筑物的）用户轨迹构建室外指纹。每条轨迹包括</a:t>
            </a:r>
            <a:r>
              <a:rPr kumimoji="1" lang="en-US" altLang="zh-CN" dirty="0"/>
              <a:t>Wi-Fi</a:t>
            </a:r>
            <a:r>
              <a:rPr kumimoji="1" lang="zh-CN" altLang="en-US" dirty="0"/>
              <a:t>列表以及相关的</a:t>
            </a:r>
            <a:r>
              <a:rPr kumimoji="1" lang="en-US" altLang="zh-CN" dirty="0"/>
              <a:t>GNSS</a:t>
            </a:r>
            <a:r>
              <a:rPr kumimoji="1" lang="zh-CN" altLang="en-US" dirty="0"/>
              <a:t>位置。</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31AF2ABD-7034-384C-A2FF-EEAD65C382D0}" type="slidenum">
              <a:rPr kumimoji="1" lang="zh-CN" altLang="en-US" smtClean="0"/>
              <a:t>9</a:t>
            </a:fld>
            <a:endParaRPr kumimoji="1" lang="zh-CN" altLang="en-US"/>
          </a:p>
        </p:txBody>
      </p:sp>
    </p:spTree>
    <p:extLst>
      <p:ext uri="{BB962C8B-B14F-4D97-AF65-F5344CB8AC3E}">
        <p14:creationId xmlns:p14="http://schemas.microsoft.com/office/powerpoint/2010/main" val="3467291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16269C-9FCD-5E4B-89E8-0B46107CC6B3}"/>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0EC9FFCC-5980-8142-ADF8-D3803D37A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811CFAB3-0BAF-4141-B5C4-156EE42666E0}"/>
              </a:ext>
            </a:extLst>
          </p:cNvPr>
          <p:cNvSpPr>
            <a:spLocks noGrp="1"/>
          </p:cNvSpPr>
          <p:nvPr>
            <p:ph type="dt" sz="half" idx="10"/>
          </p:nvPr>
        </p:nvSpPr>
        <p:spPr/>
        <p:txBody>
          <a:bodyPr/>
          <a:lstStyle/>
          <a:p>
            <a:fld id="{6D1D6D18-B4E8-7A4E-BD6E-B6575E5018B0}" type="datetimeFigureOut">
              <a:rPr kumimoji="1" lang="zh-CN" altLang="en-US" smtClean="0"/>
              <a:t>2025/10/13</a:t>
            </a:fld>
            <a:endParaRPr kumimoji="1" lang="zh-CN" altLang="en-US"/>
          </a:p>
        </p:txBody>
      </p:sp>
      <p:sp>
        <p:nvSpPr>
          <p:cNvPr id="5" name="页脚占位符 4">
            <a:extLst>
              <a:ext uri="{FF2B5EF4-FFF2-40B4-BE49-F238E27FC236}">
                <a16:creationId xmlns:a16="http://schemas.microsoft.com/office/drawing/2014/main" id="{184FDFF5-5C73-E141-8FB9-415F50ED80E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2EB6F60-2518-B649-AEB3-634F180DED82}"/>
              </a:ext>
            </a:extLst>
          </p:cNvPr>
          <p:cNvSpPr>
            <a:spLocks noGrp="1"/>
          </p:cNvSpPr>
          <p:nvPr>
            <p:ph type="sldNum" sz="quarter" idx="12"/>
          </p:nvPr>
        </p:nvSpPr>
        <p:spPr/>
        <p:txBody>
          <a:body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3124110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9A36F-90B4-8646-9F78-0D2757E1102E}"/>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7FF1D9C-8B0A-7741-8AFD-B8BB109EDA2E}"/>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92846A9-C399-1B43-A4E1-D56104B7ECFA}"/>
              </a:ext>
            </a:extLst>
          </p:cNvPr>
          <p:cNvSpPr>
            <a:spLocks noGrp="1"/>
          </p:cNvSpPr>
          <p:nvPr>
            <p:ph type="dt" sz="half" idx="10"/>
          </p:nvPr>
        </p:nvSpPr>
        <p:spPr/>
        <p:txBody>
          <a:bodyPr/>
          <a:lstStyle/>
          <a:p>
            <a:fld id="{6D1D6D18-B4E8-7A4E-BD6E-B6575E5018B0}" type="datetimeFigureOut">
              <a:rPr kumimoji="1" lang="zh-CN" altLang="en-US" smtClean="0"/>
              <a:t>2025/10/13</a:t>
            </a:fld>
            <a:endParaRPr kumimoji="1" lang="zh-CN" altLang="en-US"/>
          </a:p>
        </p:txBody>
      </p:sp>
      <p:sp>
        <p:nvSpPr>
          <p:cNvPr id="5" name="页脚占位符 4">
            <a:extLst>
              <a:ext uri="{FF2B5EF4-FFF2-40B4-BE49-F238E27FC236}">
                <a16:creationId xmlns:a16="http://schemas.microsoft.com/office/drawing/2014/main" id="{3CAD2AC1-8206-1049-BD47-012F89A189B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4EE759E-D5F8-3845-8E8B-E2D38AF5311E}"/>
              </a:ext>
            </a:extLst>
          </p:cNvPr>
          <p:cNvSpPr>
            <a:spLocks noGrp="1"/>
          </p:cNvSpPr>
          <p:nvPr>
            <p:ph type="sldNum" sz="quarter" idx="12"/>
          </p:nvPr>
        </p:nvSpPr>
        <p:spPr/>
        <p:txBody>
          <a:body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3039131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1931288-76DB-E349-B018-639093A7545C}"/>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5901F38-05DF-2743-BE3B-79A9C3A318AD}"/>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22898B2-26B7-384B-BEF5-2549FA8E8D85}"/>
              </a:ext>
            </a:extLst>
          </p:cNvPr>
          <p:cNvSpPr>
            <a:spLocks noGrp="1"/>
          </p:cNvSpPr>
          <p:nvPr>
            <p:ph type="dt" sz="half" idx="10"/>
          </p:nvPr>
        </p:nvSpPr>
        <p:spPr/>
        <p:txBody>
          <a:bodyPr/>
          <a:lstStyle/>
          <a:p>
            <a:fld id="{6D1D6D18-B4E8-7A4E-BD6E-B6575E5018B0}" type="datetimeFigureOut">
              <a:rPr kumimoji="1" lang="zh-CN" altLang="en-US" smtClean="0"/>
              <a:t>2025/10/13</a:t>
            </a:fld>
            <a:endParaRPr kumimoji="1" lang="zh-CN" altLang="en-US"/>
          </a:p>
        </p:txBody>
      </p:sp>
      <p:sp>
        <p:nvSpPr>
          <p:cNvPr id="5" name="页脚占位符 4">
            <a:extLst>
              <a:ext uri="{FF2B5EF4-FFF2-40B4-BE49-F238E27FC236}">
                <a16:creationId xmlns:a16="http://schemas.microsoft.com/office/drawing/2014/main" id="{E3469B1C-B6C4-1048-AABA-1CD284828E9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7B5C4F4-7B75-354A-9F81-84BAA771C8E3}"/>
              </a:ext>
            </a:extLst>
          </p:cNvPr>
          <p:cNvSpPr>
            <a:spLocks noGrp="1"/>
          </p:cNvSpPr>
          <p:nvPr>
            <p:ph type="sldNum" sz="quarter" idx="12"/>
          </p:nvPr>
        </p:nvSpPr>
        <p:spPr/>
        <p:txBody>
          <a:body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268726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AA9404-3FDD-6243-AAC5-AB17FB640DC3}"/>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E624D6F-469C-2440-AE84-112F5E1D60B3}"/>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A538C35-E0DB-E341-9ED1-154BC3D25C59}"/>
              </a:ext>
            </a:extLst>
          </p:cNvPr>
          <p:cNvSpPr>
            <a:spLocks noGrp="1"/>
          </p:cNvSpPr>
          <p:nvPr>
            <p:ph type="dt" sz="half" idx="10"/>
          </p:nvPr>
        </p:nvSpPr>
        <p:spPr/>
        <p:txBody>
          <a:bodyPr/>
          <a:lstStyle/>
          <a:p>
            <a:fld id="{6D1D6D18-B4E8-7A4E-BD6E-B6575E5018B0}" type="datetimeFigureOut">
              <a:rPr kumimoji="1" lang="zh-CN" altLang="en-US" smtClean="0"/>
              <a:t>2025/10/13</a:t>
            </a:fld>
            <a:endParaRPr kumimoji="1" lang="zh-CN" altLang="en-US"/>
          </a:p>
        </p:txBody>
      </p:sp>
      <p:sp>
        <p:nvSpPr>
          <p:cNvPr id="5" name="页脚占位符 4">
            <a:extLst>
              <a:ext uri="{FF2B5EF4-FFF2-40B4-BE49-F238E27FC236}">
                <a16:creationId xmlns:a16="http://schemas.microsoft.com/office/drawing/2014/main" id="{CF8A5C38-79B3-A641-8798-8595990310E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BD308BE-EA83-F14B-8BF5-18750B873DF9}"/>
              </a:ext>
            </a:extLst>
          </p:cNvPr>
          <p:cNvSpPr>
            <a:spLocks noGrp="1"/>
          </p:cNvSpPr>
          <p:nvPr>
            <p:ph type="sldNum" sz="quarter" idx="12"/>
          </p:nvPr>
        </p:nvSpPr>
        <p:spPr/>
        <p:txBody>
          <a:body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48656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54A948-3BBF-BE4E-AC3B-76B64AFD772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5ABA39FF-F35E-8840-BEC1-953BD3CA1D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AD3EFA4-44C8-EF43-AAE1-403C81278124}"/>
              </a:ext>
            </a:extLst>
          </p:cNvPr>
          <p:cNvSpPr>
            <a:spLocks noGrp="1"/>
          </p:cNvSpPr>
          <p:nvPr>
            <p:ph type="dt" sz="half" idx="10"/>
          </p:nvPr>
        </p:nvSpPr>
        <p:spPr/>
        <p:txBody>
          <a:bodyPr/>
          <a:lstStyle/>
          <a:p>
            <a:fld id="{6D1D6D18-B4E8-7A4E-BD6E-B6575E5018B0}" type="datetimeFigureOut">
              <a:rPr kumimoji="1" lang="zh-CN" altLang="en-US" smtClean="0"/>
              <a:t>2025/10/13</a:t>
            </a:fld>
            <a:endParaRPr kumimoji="1" lang="zh-CN" altLang="en-US"/>
          </a:p>
        </p:txBody>
      </p:sp>
      <p:sp>
        <p:nvSpPr>
          <p:cNvPr id="5" name="页脚占位符 4">
            <a:extLst>
              <a:ext uri="{FF2B5EF4-FFF2-40B4-BE49-F238E27FC236}">
                <a16:creationId xmlns:a16="http://schemas.microsoft.com/office/drawing/2014/main" id="{81F8B68F-20BB-1946-81C5-F5C3E61DC5D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5E428FF-134C-4246-83CC-AD2DBDAB6E9B}"/>
              </a:ext>
            </a:extLst>
          </p:cNvPr>
          <p:cNvSpPr>
            <a:spLocks noGrp="1"/>
          </p:cNvSpPr>
          <p:nvPr>
            <p:ph type="sldNum" sz="quarter" idx="12"/>
          </p:nvPr>
        </p:nvSpPr>
        <p:spPr/>
        <p:txBody>
          <a:body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164958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1C4424-D4B7-9046-A877-2AD446889B0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05F3E80-04A7-824A-BC56-6097DCC74A5C}"/>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B613E1D1-F42B-1141-92EB-4CBD02B41181}"/>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F63BC5B7-F3F4-6B44-A6A1-0D84DD5E4556}"/>
              </a:ext>
            </a:extLst>
          </p:cNvPr>
          <p:cNvSpPr>
            <a:spLocks noGrp="1"/>
          </p:cNvSpPr>
          <p:nvPr>
            <p:ph type="dt" sz="half" idx="10"/>
          </p:nvPr>
        </p:nvSpPr>
        <p:spPr/>
        <p:txBody>
          <a:bodyPr/>
          <a:lstStyle/>
          <a:p>
            <a:fld id="{6D1D6D18-B4E8-7A4E-BD6E-B6575E5018B0}" type="datetimeFigureOut">
              <a:rPr kumimoji="1" lang="zh-CN" altLang="en-US" smtClean="0"/>
              <a:t>2025/10/13</a:t>
            </a:fld>
            <a:endParaRPr kumimoji="1" lang="zh-CN" altLang="en-US"/>
          </a:p>
        </p:txBody>
      </p:sp>
      <p:sp>
        <p:nvSpPr>
          <p:cNvPr id="6" name="页脚占位符 5">
            <a:extLst>
              <a:ext uri="{FF2B5EF4-FFF2-40B4-BE49-F238E27FC236}">
                <a16:creationId xmlns:a16="http://schemas.microsoft.com/office/drawing/2014/main" id="{13B84E8E-E026-E444-A132-715B40497C3C}"/>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E72A728-DE8D-7946-9936-63349E7E36E7}"/>
              </a:ext>
            </a:extLst>
          </p:cNvPr>
          <p:cNvSpPr>
            <a:spLocks noGrp="1"/>
          </p:cNvSpPr>
          <p:nvPr>
            <p:ph type="sldNum" sz="quarter" idx="12"/>
          </p:nvPr>
        </p:nvSpPr>
        <p:spPr/>
        <p:txBody>
          <a:body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3258467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8AD4C4-AD3E-B944-9DBD-99B3E2D8641F}"/>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75DA7D39-2778-1F45-B445-4FB2025534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24D4B3C-3ED7-254C-BEBA-2C533252B6E3}"/>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E6B2917E-6F84-B145-BB14-7E14F79AC5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0F8AD9F4-115D-EF4C-A5E0-D96413A9561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E705493B-0145-1248-9E0A-7522287C1361}"/>
              </a:ext>
            </a:extLst>
          </p:cNvPr>
          <p:cNvSpPr>
            <a:spLocks noGrp="1"/>
          </p:cNvSpPr>
          <p:nvPr>
            <p:ph type="dt" sz="half" idx="10"/>
          </p:nvPr>
        </p:nvSpPr>
        <p:spPr/>
        <p:txBody>
          <a:bodyPr/>
          <a:lstStyle/>
          <a:p>
            <a:fld id="{6D1D6D18-B4E8-7A4E-BD6E-B6575E5018B0}" type="datetimeFigureOut">
              <a:rPr kumimoji="1" lang="zh-CN" altLang="en-US" smtClean="0"/>
              <a:t>2025/10/13</a:t>
            </a:fld>
            <a:endParaRPr kumimoji="1" lang="zh-CN" altLang="en-US"/>
          </a:p>
        </p:txBody>
      </p:sp>
      <p:sp>
        <p:nvSpPr>
          <p:cNvPr id="8" name="页脚占位符 7">
            <a:extLst>
              <a:ext uri="{FF2B5EF4-FFF2-40B4-BE49-F238E27FC236}">
                <a16:creationId xmlns:a16="http://schemas.microsoft.com/office/drawing/2014/main" id="{318FCFC1-32DD-4344-8EF0-7B9EA997AE3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2FBE6720-CC19-DC4A-B662-43189B0894D6}"/>
              </a:ext>
            </a:extLst>
          </p:cNvPr>
          <p:cNvSpPr>
            <a:spLocks noGrp="1"/>
          </p:cNvSpPr>
          <p:nvPr>
            <p:ph type="sldNum" sz="quarter" idx="12"/>
          </p:nvPr>
        </p:nvSpPr>
        <p:spPr/>
        <p:txBody>
          <a:body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1255928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C7EF25-CC32-2B4D-AC85-B695C128EF8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77B6CB8E-68E4-3D42-ABA2-FE3ABAAB564A}"/>
              </a:ext>
            </a:extLst>
          </p:cNvPr>
          <p:cNvSpPr>
            <a:spLocks noGrp="1"/>
          </p:cNvSpPr>
          <p:nvPr>
            <p:ph type="dt" sz="half" idx="10"/>
          </p:nvPr>
        </p:nvSpPr>
        <p:spPr/>
        <p:txBody>
          <a:bodyPr/>
          <a:lstStyle/>
          <a:p>
            <a:fld id="{6D1D6D18-B4E8-7A4E-BD6E-B6575E5018B0}" type="datetimeFigureOut">
              <a:rPr kumimoji="1" lang="zh-CN" altLang="en-US" smtClean="0"/>
              <a:t>2025/10/13</a:t>
            </a:fld>
            <a:endParaRPr kumimoji="1" lang="zh-CN" altLang="en-US"/>
          </a:p>
        </p:txBody>
      </p:sp>
      <p:sp>
        <p:nvSpPr>
          <p:cNvPr id="4" name="页脚占位符 3">
            <a:extLst>
              <a:ext uri="{FF2B5EF4-FFF2-40B4-BE49-F238E27FC236}">
                <a16:creationId xmlns:a16="http://schemas.microsoft.com/office/drawing/2014/main" id="{F2246D9A-CC42-8540-8097-C40F7AF03F8C}"/>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4F05C100-F5E8-384C-B476-66D0DC303AF7}"/>
              </a:ext>
            </a:extLst>
          </p:cNvPr>
          <p:cNvSpPr>
            <a:spLocks noGrp="1"/>
          </p:cNvSpPr>
          <p:nvPr>
            <p:ph type="sldNum" sz="quarter" idx="12"/>
          </p:nvPr>
        </p:nvSpPr>
        <p:spPr/>
        <p:txBody>
          <a:body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3076697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4A57BF3-EBD7-0741-BF43-0C1A0EE09415}"/>
              </a:ext>
            </a:extLst>
          </p:cNvPr>
          <p:cNvSpPr>
            <a:spLocks noGrp="1"/>
          </p:cNvSpPr>
          <p:nvPr>
            <p:ph type="dt" sz="half" idx="10"/>
          </p:nvPr>
        </p:nvSpPr>
        <p:spPr/>
        <p:txBody>
          <a:bodyPr/>
          <a:lstStyle/>
          <a:p>
            <a:fld id="{6D1D6D18-B4E8-7A4E-BD6E-B6575E5018B0}" type="datetimeFigureOut">
              <a:rPr kumimoji="1" lang="zh-CN" altLang="en-US" smtClean="0"/>
              <a:t>2025/10/13</a:t>
            </a:fld>
            <a:endParaRPr kumimoji="1" lang="zh-CN" altLang="en-US"/>
          </a:p>
        </p:txBody>
      </p:sp>
      <p:sp>
        <p:nvSpPr>
          <p:cNvPr id="3" name="页脚占位符 2">
            <a:extLst>
              <a:ext uri="{FF2B5EF4-FFF2-40B4-BE49-F238E27FC236}">
                <a16:creationId xmlns:a16="http://schemas.microsoft.com/office/drawing/2014/main" id="{658DA120-C893-8645-AC24-A7F2BC7BB785}"/>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BEE6816A-7898-6E4C-8E31-BB5DB8E9977F}"/>
              </a:ext>
            </a:extLst>
          </p:cNvPr>
          <p:cNvSpPr>
            <a:spLocks noGrp="1"/>
          </p:cNvSpPr>
          <p:nvPr>
            <p:ph type="sldNum" sz="quarter" idx="12"/>
          </p:nvPr>
        </p:nvSpPr>
        <p:spPr/>
        <p:txBody>
          <a:body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206403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67EE46-A4AE-FD43-BAFE-09A3AC82AE1C}"/>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85ECB08-C51D-2049-AB2F-4E30F69F0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08900A4C-B4B2-5040-92C1-6C4D79D4D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A1DC9BF-0E2F-B64F-BBCE-753C4AB7678B}"/>
              </a:ext>
            </a:extLst>
          </p:cNvPr>
          <p:cNvSpPr>
            <a:spLocks noGrp="1"/>
          </p:cNvSpPr>
          <p:nvPr>
            <p:ph type="dt" sz="half" idx="10"/>
          </p:nvPr>
        </p:nvSpPr>
        <p:spPr/>
        <p:txBody>
          <a:bodyPr/>
          <a:lstStyle/>
          <a:p>
            <a:fld id="{6D1D6D18-B4E8-7A4E-BD6E-B6575E5018B0}" type="datetimeFigureOut">
              <a:rPr kumimoji="1" lang="zh-CN" altLang="en-US" smtClean="0"/>
              <a:t>2025/10/13</a:t>
            </a:fld>
            <a:endParaRPr kumimoji="1" lang="zh-CN" altLang="en-US"/>
          </a:p>
        </p:txBody>
      </p:sp>
      <p:sp>
        <p:nvSpPr>
          <p:cNvPr id="6" name="页脚占位符 5">
            <a:extLst>
              <a:ext uri="{FF2B5EF4-FFF2-40B4-BE49-F238E27FC236}">
                <a16:creationId xmlns:a16="http://schemas.microsoft.com/office/drawing/2014/main" id="{474BE2E4-F545-A74C-9F21-266971627D93}"/>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546C816C-0E47-A44B-99BA-B01ECBAEBBB3}"/>
              </a:ext>
            </a:extLst>
          </p:cNvPr>
          <p:cNvSpPr>
            <a:spLocks noGrp="1"/>
          </p:cNvSpPr>
          <p:nvPr>
            <p:ph type="sldNum" sz="quarter" idx="12"/>
          </p:nvPr>
        </p:nvSpPr>
        <p:spPr/>
        <p:txBody>
          <a:body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149966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9EF427-0506-5D42-86AD-ED4E6AEED963}"/>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D2B41E11-58D0-CC45-944D-32F2FFEB91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ED6D3FB6-9F70-4543-BC0F-F4D399DFF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1BBC6BFF-C8E5-6847-8CA3-B09453567E30}"/>
              </a:ext>
            </a:extLst>
          </p:cNvPr>
          <p:cNvSpPr>
            <a:spLocks noGrp="1"/>
          </p:cNvSpPr>
          <p:nvPr>
            <p:ph type="dt" sz="half" idx="10"/>
          </p:nvPr>
        </p:nvSpPr>
        <p:spPr/>
        <p:txBody>
          <a:bodyPr/>
          <a:lstStyle/>
          <a:p>
            <a:fld id="{6D1D6D18-B4E8-7A4E-BD6E-B6575E5018B0}" type="datetimeFigureOut">
              <a:rPr kumimoji="1" lang="zh-CN" altLang="en-US" smtClean="0"/>
              <a:t>2025/10/13</a:t>
            </a:fld>
            <a:endParaRPr kumimoji="1" lang="zh-CN" altLang="en-US"/>
          </a:p>
        </p:txBody>
      </p:sp>
      <p:sp>
        <p:nvSpPr>
          <p:cNvPr id="6" name="页脚占位符 5">
            <a:extLst>
              <a:ext uri="{FF2B5EF4-FFF2-40B4-BE49-F238E27FC236}">
                <a16:creationId xmlns:a16="http://schemas.microsoft.com/office/drawing/2014/main" id="{44ADB1DD-581A-E24B-A182-0F3A11C7108F}"/>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F2DD7D3-BF3B-FD4A-8B9F-8F343254F1CC}"/>
              </a:ext>
            </a:extLst>
          </p:cNvPr>
          <p:cNvSpPr>
            <a:spLocks noGrp="1"/>
          </p:cNvSpPr>
          <p:nvPr>
            <p:ph type="sldNum" sz="quarter" idx="12"/>
          </p:nvPr>
        </p:nvSpPr>
        <p:spPr/>
        <p:txBody>
          <a:body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286964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067A31A-E302-D540-8058-CA8E80C681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0AC0242F-24F0-4D48-B1E5-44B7CE4F49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C994436F-CBAE-784E-A92F-50269FBC8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D6D18-B4E8-7A4E-BD6E-B6575E5018B0}" type="datetimeFigureOut">
              <a:rPr kumimoji="1" lang="zh-CN" altLang="en-US" smtClean="0"/>
              <a:t>2025/10/13</a:t>
            </a:fld>
            <a:endParaRPr kumimoji="1" lang="zh-CN" altLang="en-US"/>
          </a:p>
        </p:txBody>
      </p:sp>
      <p:sp>
        <p:nvSpPr>
          <p:cNvPr id="5" name="页脚占位符 4">
            <a:extLst>
              <a:ext uri="{FF2B5EF4-FFF2-40B4-BE49-F238E27FC236}">
                <a16:creationId xmlns:a16="http://schemas.microsoft.com/office/drawing/2014/main" id="{0F601134-29A9-6347-B991-1A35D9C88F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9FF86A00-BAB0-4F4F-A088-878DF4C28B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FDFBF-A9FF-F64D-AE63-E77BE8A7A423}" type="slidenum">
              <a:rPr kumimoji="1" lang="zh-CN" altLang="en-US" smtClean="0"/>
              <a:t>‹#›</a:t>
            </a:fld>
            <a:endParaRPr kumimoji="1" lang="zh-CN" altLang="en-US"/>
          </a:p>
        </p:txBody>
      </p:sp>
    </p:spTree>
    <p:extLst>
      <p:ext uri="{BB962C8B-B14F-4D97-AF65-F5344CB8AC3E}">
        <p14:creationId xmlns:p14="http://schemas.microsoft.com/office/powerpoint/2010/main" val="1953428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AD9EEB3-7E5F-5E4A-A78B-D28439C113A9}"/>
              </a:ext>
            </a:extLst>
          </p:cNvPr>
          <p:cNvSpPr txBox="1"/>
          <p:nvPr/>
        </p:nvSpPr>
        <p:spPr>
          <a:xfrm>
            <a:off x="2020247" y="838200"/>
            <a:ext cx="7868821" cy="1754326"/>
          </a:xfrm>
          <a:prstGeom prst="rect">
            <a:avLst/>
          </a:prstGeom>
          <a:noFill/>
        </p:spPr>
        <p:txBody>
          <a:bodyPr wrap="none" rtlCol="0">
            <a:spAutoFit/>
          </a:bodyPr>
          <a:lstStyle/>
          <a:p>
            <a:pPr algn="ctr"/>
            <a:r>
              <a:rPr kumimoji="1" lang="en-US" altLang="zh-CN" sz="3600" b="1" dirty="0">
                <a:latin typeface="Calibri" panose="020F0502020204030204" pitchFamily="34" charset="0"/>
                <a:cs typeface="Calibri" panose="020F0502020204030204" pitchFamily="34" charset="0"/>
              </a:rPr>
              <a:t>Large-Scale Indoor Localization </a:t>
            </a:r>
          </a:p>
          <a:p>
            <a:pPr algn="ctr"/>
            <a:r>
              <a:rPr kumimoji="1" lang="en-US" altLang="zh-CN" sz="3600" b="1" dirty="0">
                <a:latin typeface="Calibri" panose="020F0502020204030204" pitchFamily="34" charset="0"/>
                <a:cs typeface="Calibri" panose="020F0502020204030204" pitchFamily="34" charset="0"/>
              </a:rPr>
              <a:t>via Outdoor Crowdsourcing Trajectories </a:t>
            </a:r>
          </a:p>
          <a:p>
            <a:pPr algn="ctr"/>
            <a:r>
              <a:rPr kumimoji="1" lang="en-US" altLang="zh-CN" sz="3600" b="1" dirty="0">
                <a:latin typeface="Calibri" panose="020F0502020204030204" pitchFamily="34" charset="0"/>
                <a:cs typeface="Calibri" panose="020F0502020204030204" pitchFamily="34" charset="0"/>
              </a:rPr>
              <a:t>on Ride-Hailing Platform</a:t>
            </a:r>
            <a:endParaRPr kumimoji="1" lang="zh-CN" altLang="en-US" sz="3600" b="1" dirty="0">
              <a:latin typeface="Calibri" panose="020F0502020204030204" pitchFamily="34" charset="0"/>
              <a:cs typeface="Calibri" panose="020F0502020204030204" pitchFamily="34" charset="0"/>
            </a:endParaRPr>
          </a:p>
        </p:txBody>
      </p:sp>
      <p:sp>
        <p:nvSpPr>
          <p:cNvPr id="6" name="文本框 5">
            <a:extLst>
              <a:ext uri="{FF2B5EF4-FFF2-40B4-BE49-F238E27FC236}">
                <a16:creationId xmlns:a16="http://schemas.microsoft.com/office/drawing/2014/main" id="{EAB1DE5B-C4C9-A641-9906-C77B545AEEDE}"/>
              </a:ext>
            </a:extLst>
          </p:cNvPr>
          <p:cNvSpPr txBox="1"/>
          <p:nvPr/>
        </p:nvSpPr>
        <p:spPr>
          <a:xfrm>
            <a:off x="3219539" y="2723379"/>
            <a:ext cx="5752922" cy="707886"/>
          </a:xfrm>
          <a:prstGeom prst="rect">
            <a:avLst/>
          </a:prstGeom>
          <a:noFill/>
        </p:spPr>
        <p:txBody>
          <a:bodyPr wrap="none" rtlCol="0">
            <a:spAutoFit/>
          </a:bodyPr>
          <a:lstStyle/>
          <a:p>
            <a:pPr algn="ctr"/>
            <a:r>
              <a:rPr kumimoji="1" lang="en-US" altLang="zh-CN" sz="2000" dirty="0">
                <a:latin typeface="Calibri" panose="020F0502020204030204" pitchFamily="34" charset="0"/>
                <a:cs typeface="Calibri" panose="020F0502020204030204" pitchFamily="34" charset="0"/>
              </a:rPr>
              <a:t>Shuli Zhu</a:t>
            </a:r>
            <a:r>
              <a:rPr kumimoji="1" lang="en-US" altLang="zh-CN" sz="2000" baseline="30000" dirty="0">
                <a:latin typeface="Calibri" panose="020F0502020204030204" pitchFamily="34" charset="0"/>
                <a:cs typeface="Calibri" panose="020F0502020204030204" pitchFamily="34" charset="0"/>
              </a:rPr>
              <a:t>*1</a:t>
            </a:r>
            <a:r>
              <a:rPr kumimoji="1" lang="en-US" altLang="zh-CN" sz="2000" dirty="0">
                <a:latin typeface="Calibri" panose="020F0502020204030204" pitchFamily="34" charset="0"/>
                <a:cs typeface="Calibri" panose="020F0502020204030204" pitchFamily="34" charset="0"/>
              </a:rPr>
              <a:t>, </a:t>
            </a:r>
            <a:r>
              <a:rPr kumimoji="1" lang="en-US" altLang="zh-CN" sz="2000" dirty="0" err="1">
                <a:latin typeface="Calibri" panose="020F0502020204030204" pitchFamily="34" charset="0"/>
                <a:cs typeface="Calibri" panose="020F0502020204030204" pitchFamily="34" charset="0"/>
              </a:rPr>
              <a:t>Lingkun</a:t>
            </a:r>
            <a:r>
              <a:rPr kumimoji="1" lang="en-US" altLang="zh-CN" sz="2000" dirty="0">
                <a:latin typeface="Calibri" panose="020F0502020204030204" pitchFamily="34" charset="0"/>
                <a:cs typeface="Calibri" panose="020F0502020204030204" pitchFamily="34" charset="0"/>
              </a:rPr>
              <a:t> Li</a:t>
            </a:r>
            <a:r>
              <a:rPr kumimoji="1" lang="en-US" altLang="zh-CN" sz="2000" baseline="30000" dirty="0">
                <a:latin typeface="Calibri" panose="020F0502020204030204" pitchFamily="34" charset="0"/>
                <a:cs typeface="Calibri" panose="020F0502020204030204" pitchFamily="34" charset="0"/>
              </a:rPr>
              <a:t>*1</a:t>
            </a:r>
            <a:r>
              <a:rPr kumimoji="1" lang="en-US" altLang="zh-CN" sz="2000" dirty="0">
                <a:latin typeface="Calibri" panose="020F0502020204030204" pitchFamily="34" charset="0"/>
                <a:cs typeface="Calibri" panose="020F0502020204030204" pitchFamily="34" charset="0"/>
              </a:rPr>
              <a:t>, </a:t>
            </a:r>
            <a:r>
              <a:rPr kumimoji="1" lang="en-US" altLang="zh-CN" sz="2000" dirty="0" err="1">
                <a:latin typeface="Calibri" panose="020F0502020204030204" pitchFamily="34" charset="0"/>
                <a:cs typeface="Calibri" panose="020F0502020204030204" pitchFamily="34" charset="0"/>
              </a:rPr>
              <a:t>Xuyu</a:t>
            </a:r>
            <a:r>
              <a:rPr kumimoji="1" lang="en-US" altLang="zh-CN" sz="2000" dirty="0">
                <a:latin typeface="Calibri" panose="020F0502020204030204" pitchFamily="34" charset="0"/>
                <a:cs typeface="Calibri" panose="020F0502020204030204" pitchFamily="34" charset="0"/>
              </a:rPr>
              <a:t> Wang</a:t>
            </a:r>
            <a:r>
              <a:rPr kumimoji="1" lang="en-US" altLang="zh-CN" sz="2000" baseline="30000" dirty="0">
                <a:latin typeface="Calibri" panose="020F0502020204030204" pitchFamily="34" charset="0"/>
                <a:cs typeface="Calibri" panose="020F0502020204030204" pitchFamily="34" charset="0"/>
              </a:rPr>
              <a:t>2</a:t>
            </a:r>
            <a:r>
              <a:rPr kumimoji="1" lang="en-US" altLang="zh-CN" sz="2000" dirty="0">
                <a:latin typeface="Calibri" panose="020F0502020204030204" pitchFamily="34" charset="0"/>
                <a:cs typeface="Calibri" panose="020F0502020204030204" pitchFamily="34" charset="0"/>
              </a:rPr>
              <a:t>, </a:t>
            </a:r>
            <a:r>
              <a:rPr kumimoji="1" lang="en-US" altLang="zh-CN" sz="2000" dirty="0" err="1">
                <a:latin typeface="Calibri" panose="020F0502020204030204" pitchFamily="34" charset="0"/>
                <a:cs typeface="Calibri" panose="020F0502020204030204" pitchFamily="34" charset="0"/>
              </a:rPr>
              <a:t>Qiang</a:t>
            </a:r>
            <a:r>
              <a:rPr kumimoji="1" lang="en-US" altLang="zh-CN" sz="2000" dirty="0">
                <a:latin typeface="Calibri" panose="020F0502020204030204" pitchFamily="34" charset="0"/>
                <a:cs typeface="Calibri" panose="020F0502020204030204" pitchFamily="34" charset="0"/>
              </a:rPr>
              <a:t> Ni</a:t>
            </a:r>
            <a:r>
              <a:rPr kumimoji="1" lang="en-US" altLang="zh-CN" sz="2000" baseline="30000" dirty="0">
                <a:latin typeface="Calibri" panose="020F0502020204030204" pitchFamily="34" charset="0"/>
                <a:cs typeface="Calibri" panose="020F0502020204030204" pitchFamily="34" charset="0"/>
              </a:rPr>
              <a:t>3</a:t>
            </a:r>
            <a:r>
              <a:rPr kumimoji="1" lang="en-US" altLang="zh-CN" sz="2000" dirty="0">
                <a:latin typeface="Calibri" panose="020F0502020204030204" pitchFamily="34" charset="0"/>
                <a:cs typeface="Calibri" panose="020F0502020204030204" pitchFamily="34" charset="0"/>
              </a:rPr>
              <a:t>, </a:t>
            </a:r>
          </a:p>
          <a:p>
            <a:pPr algn="ctr"/>
            <a:r>
              <a:rPr kumimoji="1" lang="en-US" altLang="zh-CN" sz="2000" dirty="0">
                <a:latin typeface="Calibri" panose="020F0502020204030204" pitchFamily="34" charset="0"/>
                <a:cs typeface="Calibri" panose="020F0502020204030204" pitchFamily="34" charset="0"/>
              </a:rPr>
              <a:t>Yuqin Jiang</a:t>
            </a:r>
            <a:r>
              <a:rPr kumimoji="1" lang="en-US" altLang="zh-CN" sz="2000" baseline="30000" dirty="0">
                <a:latin typeface="Calibri" panose="020F0502020204030204" pitchFamily="34" charset="0"/>
                <a:cs typeface="Calibri" panose="020F0502020204030204" pitchFamily="34" charset="0"/>
              </a:rPr>
              <a:t>4</a:t>
            </a:r>
            <a:r>
              <a:rPr kumimoji="1" lang="en-US" altLang="zh-CN" sz="2000" dirty="0">
                <a:latin typeface="Calibri" panose="020F0502020204030204" pitchFamily="34" charset="0"/>
                <a:cs typeface="Calibri" panose="020F0502020204030204" pitchFamily="34" charset="0"/>
              </a:rPr>
              <a:t>, Hui Gao</a:t>
            </a:r>
            <a:r>
              <a:rPr kumimoji="1" lang="en-US" altLang="zh-CN" sz="2000" baseline="30000" dirty="0">
                <a:latin typeface="Calibri" panose="020F0502020204030204" pitchFamily="34" charset="0"/>
                <a:cs typeface="Calibri" panose="020F0502020204030204" pitchFamily="34" charset="0"/>
              </a:rPr>
              <a:t>4</a:t>
            </a:r>
            <a:r>
              <a:rPr kumimoji="1" lang="en-US" altLang="zh-CN" sz="2000" dirty="0">
                <a:latin typeface="Calibri" panose="020F0502020204030204" pitchFamily="34" charset="0"/>
                <a:cs typeface="Calibri" panose="020F0502020204030204" pitchFamily="34" charset="0"/>
              </a:rPr>
              <a:t>, </a:t>
            </a:r>
            <a:r>
              <a:rPr kumimoji="1" lang="en-US" altLang="zh-CN" sz="2000" dirty="0" err="1">
                <a:latin typeface="Calibri" panose="020F0502020204030204" pitchFamily="34" charset="0"/>
                <a:cs typeface="Calibri" panose="020F0502020204030204" pitchFamily="34" charset="0"/>
              </a:rPr>
              <a:t>Zhaobing</a:t>
            </a:r>
            <a:r>
              <a:rPr kumimoji="1" lang="en-US" altLang="zh-CN" sz="2000" dirty="0">
                <a:latin typeface="Calibri" panose="020F0502020204030204" pitchFamily="34" charset="0"/>
                <a:cs typeface="Calibri" panose="020F0502020204030204" pitchFamily="34" charset="0"/>
              </a:rPr>
              <a:t> Han</a:t>
            </a:r>
            <a:r>
              <a:rPr kumimoji="1" lang="en-US" altLang="zh-CN" sz="2000" baseline="30000" dirty="0">
                <a:latin typeface="Calibri" panose="020F0502020204030204" pitchFamily="34" charset="0"/>
                <a:cs typeface="Calibri" panose="020F0502020204030204" pitchFamily="34" charset="0"/>
              </a:rPr>
              <a:t>4</a:t>
            </a:r>
            <a:r>
              <a:rPr kumimoji="1" lang="en-US" altLang="zh-CN" sz="2000" dirty="0">
                <a:latin typeface="Calibri" panose="020F0502020204030204" pitchFamily="34" charset="0"/>
                <a:cs typeface="Calibri" panose="020F0502020204030204" pitchFamily="34" charset="0"/>
              </a:rPr>
              <a:t>, </a:t>
            </a:r>
            <a:r>
              <a:rPr kumimoji="1" lang="en-US" altLang="zh-CN" sz="2000" dirty="0" err="1">
                <a:latin typeface="Calibri" panose="020F0502020204030204" pitchFamily="34" charset="0"/>
                <a:cs typeface="Calibri" panose="020F0502020204030204" pitchFamily="34" charset="0"/>
              </a:rPr>
              <a:t>Ruipeng</a:t>
            </a:r>
            <a:r>
              <a:rPr kumimoji="1" lang="en-US" altLang="zh-CN" sz="2000" dirty="0">
                <a:latin typeface="Calibri" panose="020F0502020204030204" pitchFamily="34" charset="0"/>
                <a:cs typeface="Calibri" panose="020F0502020204030204" pitchFamily="34" charset="0"/>
              </a:rPr>
              <a:t> Gao</a:t>
            </a:r>
            <a:r>
              <a:rPr kumimoji="1" lang="en-US" altLang="zh-CN" sz="2000" baseline="30000" dirty="0">
                <a:latin typeface="Calibri" panose="020F0502020204030204" pitchFamily="34" charset="0"/>
                <a:cs typeface="Calibri" panose="020F0502020204030204" pitchFamily="34" charset="0"/>
              </a:rPr>
              <a:t>☨1</a:t>
            </a:r>
            <a:endParaRPr kumimoji="1" lang="zh-CN" altLang="en-US" sz="2000" baseline="30000" dirty="0">
              <a:latin typeface="Calibri" panose="020F0502020204030204" pitchFamily="34" charset="0"/>
              <a:cs typeface="Calibri" panose="020F0502020204030204" pitchFamily="34" charset="0"/>
            </a:endParaRPr>
          </a:p>
        </p:txBody>
      </p:sp>
      <p:sp>
        <p:nvSpPr>
          <p:cNvPr id="7" name="文本框 6">
            <a:extLst>
              <a:ext uri="{FF2B5EF4-FFF2-40B4-BE49-F238E27FC236}">
                <a16:creationId xmlns:a16="http://schemas.microsoft.com/office/drawing/2014/main" id="{5996F3AD-C2CE-CB44-B71B-39B12C96CDBE}"/>
              </a:ext>
            </a:extLst>
          </p:cNvPr>
          <p:cNvSpPr txBox="1"/>
          <p:nvPr/>
        </p:nvSpPr>
        <p:spPr>
          <a:xfrm>
            <a:off x="4689987" y="3500563"/>
            <a:ext cx="2579360" cy="400110"/>
          </a:xfrm>
          <a:prstGeom prst="rect">
            <a:avLst/>
          </a:prstGeom>
          <a:noFill/>
        </p:spPr>
        <p:txBody>
          <a:bodyPr wrap="none" rtlCol="0">
            <a:spAutoFit/>
          </a:bodyPr>
          <a:lstStyle/>
          <a:p>
            <a:r>
              <a:rPr kumimoji="1" lang="en-US" altLang="zh-CN" sz="2000" baseline="30000" dirty="0">
                <a:latin typeface="Calibri" panose="020F0502020204030204" pitchFamily="34" charset="0"/>
                <a:cs typeface="Calibri" panose="020F0502020204030204" pitchFamily="34" charset="0"/>
              </a:rPr>
              <a:t>☨</a:t>
            </a:r>
            <a:r>
              <a:rPr kumimoji="1" lang="en-US" altLang="zh-CN" sz="2000" dirty="0">
                <a:latin typeface="Calibri" panose="020F0502020204030204" pitchFamily="34" charset="0"/>
                <a:cs typeface="Calibri" panose="020F0502020204030204" pitchFamily="34" charset="0"/>
              </a:rPr>
              <a:t>Corresponding author</a:t>
            </a:r>
            <a:endParaRPr kumimoji="1" lang="zh-CN" altLang="en-US" sz="2000" dirty="0">
              <a:latin typeface="Calibri" panose="020F0502020204030204" pitchFamily="34" charset="0"/>
              <a:cs typeface="Calibri" panose="020F0502020204030204" pitchFamily="34" charset="0"/>
            </a:endParaRPr>
          </a:p>
        </p:txBody>
      </p:sp>
      <p:pic>
        <p:nvPicPr>
          <p:cNvPr id="9" name="图片 8">
            <a:extLst>
              <a:ext uri="{FF2B5EF4-FFF2-40B4-BE49-F238E27FC236}">
                <a16:creationId xmlns:a16="http://schemas.microsoft.com/office/drawing/2014/main" id="{1B059BAF-6C57-2445-A990-73E1BECC2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397" y="4553753"/>
            <a:ext cx="1968017" cy="1942122"/>
          </a:xfrm>
          <a:prstGeom prst="rect">
            <a:avLst/>
          </a:prstGeom>
        </p:spPr>
      </p:pic>
      <p:pic>
        <p:nvPicPr>
          <p:cNvPr id="1028" name="Picture 4">
            <a:extLst>
              <a:ext uri="{FF2B5EF4-FFF2-40B4-BE49-F238E27FC236}">
                <a16:creationId xmlns:a16="http://schemas.microsoft.com/office/drawing/2014/main" id="{4929728A-460C-E246-9993-178A6280A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056" y="4553753"/>
            <a:ext cx="2913183" cy="1942122"/>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Lancaster University School of Arts Logo">
            <a:extLst>
              <a:ext uri="{FF2B5EF4-FFF2-40B4-BE49-F238E27FC236}">
                <a16:creationId xmlns:a16="http://schemas.microsoft.com/office/drawing/2014/main" id="{A32909E3-221C-474A-85CA-82D93E9DBE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8" descr="Lancaster University School of Arts Logo">
            <a:extLst>
              <a:ext uri="{FF2B5EF4-FFF2-40B4-BE49-F238E27FC236}">
                <a16:creationId xmlns:a16="http://schemas.microsoft.com/office/drawing/2014/main" id="{A15F7463-0BB7-D946-8D2A-62D3AA664C3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9" name="图片 18">
            <a:extLst>
              <a:ext uri="{FF2B5EF4-FFF2-40B4-BE49-F238E27FC236}">
                <a16:creationId xmlns:a16="http://schemas.microsoft.com/office/drawing/2014/main" id="{E0E4883C-C3F5-0D46-B750-12BF374B5AA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034090" y="4553753"/>
            <a:ext cx="1621262" cy="1942122"/>
          </a:xfrm>
          <a:prstGeom prst="rect">
            <a:avLst/>
          </a:prstGeom>
        </p:spPr>
      </p:pic>
      <p:pic>
        <p:nvPicPr>
          <p:cNvPr id="21" name="图片 20">
            <a:extLst>
              <a:ext uri="{FF2B5EF4-FFF2-40B4-BE49-F238E27FC236}">
                <a16:creationId xmlns:a16="http://schemas.microsoft.com/office/drawing/2014/main" id="{BA1B3508-C59E-3643-85E6-0256DB76470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994461" y="4469289"/>
            <a:ext cx="2046073" cy="2026586"/>
          </a:xfrm>
          <a:prstGeom prst="rect">
            <a:avLst/>
          </a:prstGeom>
        </p:spPr>
      </p:pic>
      <p:pic>
        <p:nvPicPr>
          <p:cNvPr id="1046" name="Picture 22" descr="Ubicomp-ISWC 2025 Logo">
            <a:extLst>
              <a:ext uri="{FF2B5EF4-FFF2-40B4-BE49-F238E27FC236}">
                <a16:creationId xmlns:a16="http://schemas.microsoft.com/office/drawing/2014/main" id="{A08801B4-899B-0D42-9845-AAB7C17B82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9068" y="-3054"/>
            <a:ext cx="2302932" cy="129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17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3BB1D16-27A2-7846-8377-C99244F94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 y="3773957"/>
            <a:ext cx="3787328" cy="2683933"/>
          </a:xfrm>
          <a:prstGeom prst="rect">
            <a:avLst/>
          </a:prstGeom>
        </p:spPr>
      </p:pic>
      <p:pic>
        <p:nvPicPr>
          <p:cNvPr id="7" name="图片 6">
            <a:extLst>
              <a:ext uri="{FF2B5EF4-FFF2-40B4-BE49-F238E27FC236}">
                <a16:creationId xmlns:a16="http://schemas.microsoft.com/office/drawing/2014/main" id="{C5B2D2BA-C3ED-9B4B-9E19-79D67B397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068" y="3773957"/>
            <a:ext cx="4304233" cy="2683933"/>
          </a:xfrm>
          <a:prstGeom prst="rect">
            <a:avLst/>
          </a:prstGeom>
        </p:spPr>
      </p:pic>
      <p:pic>
        <p:nvPicPr>
          <p:cNvPr id="9" name="图片 8">
            <a:extLst>
              <a:ext uri="{FF2B5EF4-FFF2-40B4-BE49-F238E27FC236}">
                <a16:creationId xmlns:a16="http://schemas.microsoft.com/office/drawing/2014/main" id="{58C9CB23-3167-0048-9F38-0AA174677E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4947" y="3773957"/>
            <a:ext cx="3802238" cy="2683933"/>
          </a:xfrm>
          <a:prstGeom prst="rect">
            <a:avLst/>
          </a:prstGeom>
        </p:spPr>
      </p:pic>
      <p:sp>
        <p:nvSpPr>
          <p:cNvPr id="10" name="文本框 9">
            <a:extLst>
              <a:ext uri="{FF2B5EF4-FFF2-40B4-BE49-F238E27FC236}">
                <a16:creationId xmlns:a16="http://schemas.microsoft.com/office/drawing/2014/main" id="{A7C3E634-CFCE-314C-B251-52EB834AB17C}"/>
              </a:ext>
            </a:extLst>
          </p:cNvPr>
          <p:cNvSpPr txBox="1"/>
          <p:nvPr/>
        </p:nvSpPr>
        <p:spPr>
          <a:xfrm>
            <a:off x="1210233" y="6457890"/>
            <a:ext cx="1357231" cy="400110"/>
          </a:xfrm>
          <a:prstGeom prst="rect">
            <a:avLst/>
          </a:prstGeom>
          <a:noFill/>
        </p:spPr>
        <p:txBody>
          <a:bodyPr wrap="none" rtlCol="0">
            <a:spAutoFit/>
          </a:bodyPr>
          <a:lstStyle/>
          <a:p>
            <a:pPr algn="ctr"/>
            <a:r>
              <a:rPr kumimoji="1" lang="en-US" altLang="zh-CN" sz="2000" dirty="0">
                <a:latin typeface="Calibri" panose="020F0502020204030204" pitchFamily="34" charset="0"/>
                <a:cs typeface="Calibri" panose="020F0502020204030204" pitchFamily="34" charset="0"/>
              </a:rPr>
              <a:t>Mobile APs</a:t>
            </a:r>
            <a:endParaRPr kumimoji="1" lang="zh-CN" altLang="en-US" sz="2000" dirty="0">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9DA403D6-B132-EA4A-81FA-D75E7A3C8E08}"/>
              </a:ext>
            </a:extLst>
          </p:cNvPr>
          <p:cNvSpPr txBox="1"/>
          <p:nvPr/>
        </p:nvSpPr>
        <p:spPr>
          <a:xfrm>
            <a:off x="5367492" y="6457890"/>
            <a:ext cx="1447383" cy="400110"/>
          </a:xfrm>
          <a:prstGeom prst="rect">
            <a:avLst/>
          </a:prstGeom>
          <a:noFill/>
        </p:spPr>
        <p:txBody>
          <a:bodyPr wrap="none" rtlCol="0">
            <a:spAutoFit/>
          </a:bodyPr>
          <a:lstStyle/>
          <a:p>
            <a:pPr algn="ctr"/>
            <a:r>
              <a:rPr kumimoji="1" lang="en-US" altLang="zh-CN" sz="2000" dirty="0">
                <a:latin typeface="Calibri" panose="020F0502020204030204" pitchFamily="34" charset="0"/>
                <a:cs typeface="Calibri" panose="020F0502020204030204" pitchFamily="34" charset="0"/>
              </a:rPr>
              <a:t>Migrant APs</a:t>
            </a:r>
            <a:endParaRPr kumimoji="1" lang="zh-CN" altLang="en-US" sz="2000" dirty="0">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FD8BB4E7-4104-F644-8F6C-FF28F3B2DA1F}"/>
              </a:ext>
            </a:extLst>
          </p:cNvPr>
          <p:cNvSpPr txBox="1"/>
          <p:nvPr/>
        </p:nvSpPr>
        <p:spPr>
          <a:xfrm>
            <a:off x="9611458" y="6457890"/>
            <a:ext cx="1349216" cy="400110"/>
          </a:xfrm>
          <a:prstGeom prst="rect">
            <a:avLst/>
          </a:prstGeom>
          <a:noFill/>
        </p:spPr>
        <p:txBody>
          <a:bodyPr wrap="none" rtlCol="0">
            <a:spAutoFit/>
          </a:bodyPr>
          <a:lstStyle/>
          <a:p>
            <a:pPr algn="ctr"/>
            <a:r>
              <a:rPr kumimoji="1" lang="en-US" altLang="zh-CN" sz="2000" dirty="0">
                <a:latin typeface="Calibri" panose="020F0502020204030204" pitchFamily="34" charset="0"/>
                <a:cs typeface="Calibri" panose="020F0502020204030204" pitchFamily="34" charset="0"/>
              </a:rPr>
              <a:t>Cloned APs</a:t>
            </a:r>
            <a:endParaRPr kumimoji="1" lang="zh-CN" altLang="en-US" sz="2000"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BABB7C56-0B98-C049-B845-762D2823B89B}"/>
              </a:ext>
            </a:extLst>
          </p:cNvPr>
          <p:cNvSpPr txBox="1"/>
          <p:nvPr/>
        </p:nvSpPr>
        <p:spPr>
          <a:xfrm>
            <a:off x="3782513" y="224655"/>
            <a:ext cx="462697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Abnormal Identification</a:t>
            </a:r>
            <a:endParaRPr kumimoji="1" lang="zh-CN" altLang="en-US" sz="3600" dirty="0">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4569A041-349C-A147-B41F-1160B058A96E}"/>
              </a:ext>
            </a:extLst>
          </p:cNvPr>
          <p:cNvSpPr txBox="1"/>
          <p:nvPr/>
        </p:nvSpPr>
        <p:spPr>
          <a:xfrm>
            <a:off x="480092" y="1000374"/>
            <a:ext cx="11222182" cy="2554545"/>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Three typical abnormal APs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Mobile APs</a:t>
            </a:r>
          </a:p>
          <a:p>
            <a:pPr marL="1257300" lvl="2" indent="-342900">
              <a:buSzPct val="80000"/>
              <a:buFont typeface="Wingdings" pitchFamily="2" charset="2"/>
              <a:buChar char="p"/>
            </a:pPr>
            <a:r>
              <a:rPr kumimoji="1" lang="en-US" altLang="zh-CN" sz="2000" b="1" dirty="0">
                <a:latin typeface="Calibri" panose="020F0502020204030204" pitchFamily="34" charset="0"/>
              </a:rPr>
              <a:t>such as smartphone hotspots, car play, etc.</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Migrant APs</a:t>
            </a:r>
          </a:p>
          <a:p>
            <a:pPr marL="1257300" lvl="2" indent="-342900">
              <a:buSzPct val="80000"/>
              <a:buFont typeface="Wingdings" pitchFamily="2" charset="2"/>
              <a:buChar char="p"/>
            </a:pPr>
            <a:r>
              <a:rPr kumimoji="1" lang="en-US" altLang="zh-CN" sz="2000" b="1" dirty="0">
                <a:latin typeface="Calibri" panose="020F0502020204030204" pitchFamily="34" charset="0"/>
              </a:rPr>
              <a:t>a store or a company permanently move from one location to another place</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Cloned APs</a:t>
            </a:r>
          </a:p>
          <a:p>
            <a:pPr marL="1257300" lvl="2" indent="-342900">
              <a:buSzPct val="80000"/>
              <a:buFont typeface="Wingdings" pitchFamily="2" charset="2"/>
              <a:buChar char="p"/>
            </a:pPr>
            <a:r>
              <a:rPr kumimoji="1" lang="en-US" altLang="zh-CN" sz="2000" b="1" dirty="0">
                <a:latin typeface="Calibri" panose="020F0502020204030204" pitchFamily="34" charset="0"/>
              </a:rPr>
              <a:t>different APs share the same BSSID and they simultaneously stay active</a:t>
            </a:r>
          </a:p>
        </p:txBody>
      </p:sp>
    </p:spTree>
    <p:extLst>
      <p:ext uri="{BB962C8B-B14F-4D97-AF65-F5344CB8AC3E}">
        <p14:creationId xmlns:p14="http://schemas.microsoft.com/office/powerpoint/2010/main" val="1381948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AB002-A599-E941-9E33-E3376689E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479" y="2891908"/>
            <a:ext cx="9401041" cy="3684110"/>
          </a:xfrm>
          <a:prstGeom prst="rect">
            <a:avLst/>
          </a:prstGeom>
        </p:spPr>
      </p:pic>
      <p:sp>
        <p:nvSpPr>
          <p:cNvPr id="13" name="文本框 12">
            <a:extLst>
              <a:ext uri="{FF2B5EF4-FFF2-40B4-BE49-F238E27FC236}">
                <a16:creationId xmlns:a16="http://schemas.microsoft.com/office/drawing/2014/main" id="{A1680BCC-30B6-A14A-AC00-11213A444209}"/>
              </a:ext>
            </a:extLst>
          </p:cNvPr>
          <p:cNvSpPr txBox="1"/>
          <p:nvPr/>
        </p:nvSpPr>
        <p:spPr>
          <a:xfrm>
            <a:off x="3782514" y="224655"/>
            <a:ext cx="462697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Abnormal Identification</a:t>
            </a:r>
            <a:endParaRPr kumimoji="1" lang="zh-CN" altLang="en-US" sz="3600" dirty="0">
              <a:latin typeface="Calibri" panose="020F0502020204030204" pitchFamily="34" charset="0"/>
              <a:cs typeface="Calibri" panose="020F0502020204030204" pitchFamily="34" charset="0"/>
            </a:endParaRPr>
          </a:p>
        </p:txBody>
      </p:sp>
      <p:sp>
        <p:nvSpPr>
          <p:cNvPr id="4" name="文本框 3">
            <a:extLst>
              <a:ext uri="{FF2B5EF4-FFF2-40B4-BE49-F238E27FC236}">
                <a16:creationId xmlns:a16="http://schemas.microsoft.com/office/drawing/2014/main" id="{D68DE06F-F47C-BC49-A22A-E95331FCD17F}"/>
              </a:ext>
            </a:extLst>
          </p:cNvPr>
          <p:cNvSpPr txBox="1"/>
          <p:nvPr/>
        </p:nvSpPr>
        <p:spPr>
          <a:xfrm>
            <a:off x="484908" y="1096617"/>
            <a:ext cx="11222182" cy="1200329"/>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Multi-autoencoder based abnormal detection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Extracting features from fingerprints of each AP</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Unsupervised learning with multi-autoencoder network</a:t>
            </a:r>
          </a:p>
        </p:txBody>
      </p:sp>
    </p:spTree>
    <p:extLst>
      <p:ext uri="{BB962C8B-B14F-4D97-AF65-F5344CB8AC3E}">
        <p14:creationId xmlns:p14="http://schemas.microsoft.com/office/powerpoint/2010/main" val="2730821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B7803C5-FC8B-F948-8871-9ED60120A686}"/>
              </a:ext>
            </a:extLst>
          </p:cNvPr>
          <p:cNvSpPr txBox="1"/>
          <p:nvPr/>
        </p:nvSpPr>
        <p:spPr>
          <a:xfrm>
            <a:off x="3583106" y="224655"/>
            <a:ext cx="5025799"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Fingerprint Augmentation</a:t>
            </a:r>
            <a:endParaRPr kumimoji="1" lang="zh-CN" altLang="en-US" sz="3600"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4148DC24-14D8-F048-B38E-21278FFB78BC}"/>
              </a:ext>
            </a:extLst>
          </p:cNvPr>
          <p:cNvSpPr txBox="1"/>
          <p:nvPr/>
        </p:nvSpPr>
        <p:spPr>
          <a:xfrm>
            <a:off x="484909" y="1017944"/>
            <a:ext cx="11222182" cy="1569660"/>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“Unfamiliar APs”</a:t>
            </a:r>
            <a:r>
              <a:rPr kumimoji="1" lang="zh-CN" altLang="en-US" sz="2400" b="1" dirty="0">
                <a:latin typeface="Calibri" panose="020F0502020204030204" pitchFamily="34" charset="0"/>
              </a:rPr>
              <a:t> </a:t>
            </a:r>
            <a:r>
              <a:rPr kumimoji="1" lang="en-US" altLang="zh-CN" sz="2400" b="1" dirty="0">
                <a:latin typeface="Calibri" panose="020F0502020204030204" pitchFamily="34" charset="0"/>
              </a:rPr>
              <a:t>(non-fingerprint APs)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APs with none fingerprints</a:t>
            </a:r>
          </a:p>
          <a:p>
            <a:pPr marL="342900" indent="-342900">
              <a:buSzPct val="80000"/>
              <a:buFont typeface="Wingdings" pitchFamily="2" charset="2"/>
              <a:buChar char="u"/>
            </a:pPr>
            <a:r>
              <a:rPr kumimoji="1" lang="en-US" altLang="zh-CN" sz="2400" b="1" dirty="0">
                <a:latin typeface="Calibri" panose="020F0502020204030204" pitchFamily="34" charset="0"/>
              </a:rPr>
              <a:t>“Co-occurrent APs”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Appear in the same scanned list</a:t>
            </a:r>
          </a:p>
        </p:txBody>
      </p:sp>
      <p:pic>
        <p:nvPicPr>
          <p:cNvPr id="6" name="图片 5">
            <a:extLst>
              <a:ext uri="{FF2B5EF4-FFF2-40B4-BE49-F238E27FC236}">
                <a16:creationId xmlns:a16="http://schemas.microsoft.com/office/drawing/2014/main" id="{811B032C-5B47-1947-B833-330D4A64832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242313" y="1934378"/>
            <a:ext cx="2536584" cy="4610816"/>
          </a:xfrm>
          <a:prstGeom prst="rect">
            <a:avLst/>
          </a:prstGeom>
        </p:spPr>
      </p:pic>
      <p:sp>
        <p:nvSpPr>
          <p:cNvPr id="3" name="矩形 2">
            <a:extLst>
              <a:ext uri="{FF2B5EF4-FFF2-40B4-BE49-F238E27FC236}">
                <a16:creationId xmlns:a16="http://schemas.microsoft.com/office/drawing/2014/main" id="{7DE92016-E1A6-3D47-9615-A061A50C46CD}"/>
              </a:ext>
            </a:extLst>
          </p:cNvPr>
          <p:cNvSpPr/>
          <p:nvPr/>
        </p:nvSpPr>
        <p:spPr>
          <a:xfrm>
            <a:off x="7050157" y="1802775"/>
            <a:ext cx="1709530" cy="47424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97AD3F68-5971-1F40-ACA1-338D4B42A846}"/>
              </a:ext>
            </a:extLst>
          </p:cNvPr>
          <p:cNvSpPr txBox="1"/>
          <p:nvPr/>
        </p:nvSpPr>
        <p:spPr>
          <a:xfrm>
            <a:off x="5121963" y="6175862"/>
            <a:ext cx="1811843" cy="369332"/>
          </a:xfrm>
          <a:prstGeom prst="rect">
            <a:avLst/>
          </a:prstGeom>
          <a:noFill/>
        </p:spPr>
        <p:txBody>
          <a:bodyPr wrap="none" rtlCol="0">
            <a:spAutoFit/>
          </a:bodyPr>
          <a:lstStyle/>
          <a:p>
            <a:r>
              <a:rPr kumimoji="1" lang="en-US" altLang="zh-CN" b="1" i="1" dirty="0">
                <a:solidFill>
                  <a:srgbClr val="C00000"/>
                </a:solidFill>
                <a:latin typeface="Calibri" panose="020F0502020204030204" pitchFamily="34" charset="0"/>
                <a:cs typeface="Calibri" panose="020F0502020204030204" pitchFamily="34" charset="0"/>
              </a:rPr>
              <a:t>Co-occurrent APs</a:t>
            </a:r>
            <a:endParaRPr kumimoji="1" lang="zh-CN" altLang="en-US" b="1"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9900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B7803C5-FC8B-F948-8871-9ED60120A686}"/>
              </a:ext>
            </a:extLst>
          </p:cNvPr>
          <p:cNvSpPr txBox="1"/>
          <p:nvPr/>
        </p:nvSpPr>
        <p:spPr>
          <a:xfrm>
            <a:off x="3583106" y="224655"/>
            <a:ext cx="5025799"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Fingerprint Augmentation</a:t>
            </a:r>
            <a:endParaRPr kumimoji="1" lang="zh-CN" altLang="en-US" sz="3600"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4148DC24-14D8-F048-B38E-21278FFB78BC}"/>
              </a:ext>
            </a:extLst>
          </p:cNvPr>
          <p:cNvSpPr txBox="1"/>
          <p:nvPr/>
        </p:nvSpPr>
        <p:spPr>
          <a:xfrm>
            <a:off x="484909" y="1017944"/>
            <a:ext cx="11222182" cy="1569660"/>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AP position estimation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Proposing Maximum Likelihood Estimation (MLE) method with least-squares (LS)</a:t>
            </a:r>
          </a:p>
          <a:p>
            <a:pPr marL="342900" indent="-342900">
              <a:buSzPct val="80000"/>
              <a:buFont typeface="Wingdings" pitchFamily="2" charset="2"/>
              <a:buChar char="u"/>
            </a:pPr>
            <a:r>
              <a:rPr kumimoji="1" lang="en-US" altLang="zh-CN" sz="2400" b="1" dirty="0">
                <a:latin typeface="Calibri" panose="020F0502020204030204" pitchFamily="34" charset="0"/>
              </a:rPr>
              <a:t>Unfamiliar AP aggregation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RSSI, Scanning amount, Service time</a:t>
            </a:r>
          </a:p>
        </p:txBody>
      </p:sp>
      <p:pic>
        <p:nvPicPr>
          <p:cNvPr id="2" name="图片 1">
            <a:extLst>
              <a:ext uri="{FF2B5EF4-FFF2-40B4-BE49-F238E27FC236}">
                <a16:creationId xmlns:a16="http://schemas.microsoft.com/office/drawing/2014/main" id="{10110B71-C956-F248-93A7-2341C9A645E3}"/>
              </a:ext>
            </a:extLst>
          </p:cNvPr>
          <p:cNvPicPr>
            <a:picLocks noChangeAspect="1"/>
          </p:cNvPicPr>
          <p:nvPr/>
        </p:nvPicPr>
        <p:blipFill>
          <a:blip r:embed="rId3"/>
          <a:stretch>
            <a:fillRect/>
          </a:stretch>
        </p:blipFill>
        <p:spPr>
          <a:xfrm>
            <a:off x="1270000" y="2734562"/>
            <a:ext cx="9652000" cy="3314700"/>
          </a:xfrm>
          <a:prstGeom prst="rect">
            <a:avLst/>
          </a:prstGeom>
        </p:spPr>
      </p:pic>
    </p:spTree>
    <p:extLst>
      <p:ext uri="{BB962C8B-B14F-4D97-AF65-F5344CB8AC3E}">
        <p14:creationId xmlns:p14="http://schemas.microsoft.com/office/powerpoint/2010/main" val="173557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98F0B2E-ABF9-6141-96CA-95F259083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513" y="3630572"/>
            <a:ext cx="9718973" cy="3096799"/>
          </a:xfrm>
          <a:prstGeom prst="rect">
            <a:avLst/>
          </a:prstGeom>
        </p:spPr>
      </p:pic>
      <p:sp>
        <p:nvSpPr>
          <p:cNvPr id="4" name="文本框 3">
            <a:extLst>
              <a:ext uri="{FF2B5EF4-FFF2-40B4-BE49-F238E27FC236}">
                <a16:creationId xmlns:a16="http://schemas.microsoft.com/office/drawing/2014/main" id="{C1C440F2-4795-A340-80BE-B6DA3E6AE01E}"/>
              </a:ext>
            </a:extLst>
          </p:cNvPr>
          <p:cNvSpPr txBox="1"/>
          <p:nvPr/>
        </p:nvSpPr>
        <p:spPr>
          <a:xfrm>
            <a:off x="4903917" y="224655"/>
            <a:ext cx="2384179"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Localization</a:t>
            </a:r>
            <a:endParaRPr kumimoji="1" lang="zh-CN" altLang="en-US" sz="3600"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A112717F-2B17-A04F-9392-621E51A3241A}"/>
              </a:ext>
            </a:extLst>
          </p:cNvPr>
          <p:cNvSpPr txBox="1"/>
          <p:nvPr/>
        </p:nvSpPr>
        <p:spPr>
          <a:xfrm>
            <a:off x="484908" y="1096617"/>
            <a:ext cx="11222182" cy="2308324"/>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Candidate region production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Utilize scanned Wi-Fi list to estimate candidate region based on crowdsourced fingerprint set</a:t>
            </a:r>
          </a:p>
          <a:p>
            <a:pPr marL="342900" indent="-342900">
              <a:buSzPct val="80000"/>
              <a:buFont typeface="Wingdings" pitchFamily="2" charset="2"/>
              <a:buChar char="u"/>
            </a:pPr>
            <a:r>
              <a:rPr kumimoji="1" lang="en-US" altLang="zh-CN" sz="2400" b="1" dirty="0">
                <a:latin typeface="Calibri" panose="020F0502020204030204" pitchFamily="34" charset="0"/>
              </a:rPr>
              <a:t>Feature map generation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Calculate two types of features, i.e., signature similarity and scanning amount</a:t>
            </a:r>
          </a:p>
          <a:p>
            <a:pPr marL="342900" indent="-342900">
              <a:buSzPct val="80000"/>
              <a:buFont typeface="Wingdings" pitchFamily="2" charset="2"/>
              <a:buChar char="u"/>
            </a:pPr>
            <a:r>
              <a:rPr kumimoji="1" lang="en-US" altLang="zh-CN" sz="2400" b="1" dirty="0">
                <a:latin typeface="Calibri" panose="020F0502020204030204" pitchFamily="34" charset="0"/>
              </a:rPr>
              <a:t>CNN-based localization</a:t>
            </a:r>
          </a:p>
        </p:txBody>
      </p:sp>
    </p:spTree>
    <p:extLst>
      <p:ext uri="{BB962C8B-B14F-4D97-AF65-F5344CB8AC3E}">
        <p14:creationId xmlns:p14="http://schemas.microsoft.com/office/powerpoint/2010/main" val="2092938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C440F2-4795-A340-80BE-B6DA3E6AE01E}"/>
              </a:ext>
            </a:extLst>
          </p:cNvPr>
          <p:cNvSpPr txBox="1"/>
          <p:nvPr/>
        </p:nvSpPr>
        <p:spPr>
          <a:xfrm>
            <a:off x="5029562" y="224655"/>
            <a:ext cx="213289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Evaluation</a:t>
            </a:r>
            <a:endParaRPr kumimoji="1" lang="zh-CN" altLang="en-US" sz="36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89B071-B71C-894A-9972-63764F576C1C}"/>
              </a:ext>
            </a:extLst>
          </p:cNvPr>
          <p:cNvSpPr txBox="1"/>
          <p:nvPr/>
        </p:nvSpPr>
        <p:spPr>
          <a:xfrm>
            <a:off x="403761" y="870986"/>
            <a:ext cx="11222182" cy="2677656"/>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Experiment Overview</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Can our system perform indoor positioning using only fingerprints collected outdoors?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Does abnormal detection enhance positioning accuracy?</a:t>
            </a:r>
          </a:p>
          <a:p>
            <a:pPr marL="800100" lvl="1" indent="-342900">
              <a:buSzPct val="80000"/>
              <a:buFont typeface="Wingdings" pitchFamily="2" charset="2"/>
              <a:buChar char="n"/>
            </a:pPr>
            <a:r>
              <a:rPr kumimoji="1" lang="en" altLang="zh-CN" sz="2400" b="1" dirty="0">
                <a:solidFill>
                  <a:schemeClr val="accent1">
                    <a:lumMod val="75000"/>
                  </a:schemeClr>
                </a:solidFill>
                <a:latin typeface="Calibri" panose="020F0502020204030204" pitchFamily="34" charset="0"/>
              </a:rPr>
              <a:t>Can fingerprint augmentation improve positioning accuracy?</a:t>
            </a:r>
            <a:endParaRPr kumimoji="1" lang="en-US" altLang="zh-CN" sz="2400" b="1" dirty="0">
              <a:solidFill>
                <a:schemeClr val="accent1">
                  <a:lumMod val="75000"/>
                </a:schemeClr>
              </a:solidFill>
              <a:latin typeface="Calibri" panose="020F0502020204030204" pitchFamily="34" charset="0"/>
            </a:endParaRPr>
          </a:p>
          <a:p>
            <a:pPr marL="800100" lvl="1" indent="-342900">
              <a:buSzPct val="80000"/>
              <a:buFont typeface="Wingdings" pitchFamily="2" charset="2"/>
              <a:buChar char="n"/>
            </a:pPr>
            <a:r>
              <a:rPr kumimoji="1" lang="en" altLang="zh-CN" sz="2400" b="1" dirty="0">
                <a:solidFill>
                  <a:schemeClr val="accent1">
                    <a:lumMod val="75000"/>
                  </a:schemeClr>
                </a:solidFill>
                <a:latin typeface="Calibri" panose="020F0502020204030204" pitchFamily="34" charset="0"/>
              </a:rPr>
              <a:t>Is our system scalable across different mobile models?</a:t>
            </a:r>
          </a:p>
          <a:p>
            <a:pPr marL="800100" lvl="1" indent="-342900">
              <a:buSzPct val="80000"/>
              <a:buFont typeface="Wingdings" pitchFamily="2" charset="2"/>
              <a:buChar char="n"/>
            </a:pPr>
            <a:r>
              <a:rPr kumimoji="1" lang="en" altLang="zh-CN" sz="2400" b="1" dirty="0">
                <a:solidFill>
                  <a:schemeClr val="accent1">
                    <a:lumMod val="75000"/>
                  </a:schemeClr>
                </a:solidFill>
                <a:latin typeface="Calibri" panose="020F0502020204030204" pitchFamily="34" charset="0"/>
              </a:rPr>
              <a:t>How does our system compare with existing indoor positioning methods?</a:t>
            </a:r>
          </a:p>
        </p:txBody>
      </p:sp>
    </p:spTree>
    <p:extLst>
      <p:ext uri="{BB962C8B-B14F-4D97-AF65-F5344CB8AC3E}">
        <p14:creationId xmlns:p14="http://schemas.microsoft.com/office/powerpoint/2010/main" val="2026206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C440F2-4795-A340-80BE-B6DA3E6AE01E}"/>
              </a:ext>
            </a:extLst>
          </p:cNvPr>
          <p:cNvSpPr txBox="1"/>
          <p:nvPr/>
        </p:nvSpPr>
        <p:spPr>
          <a:xfrm>
            <a:off x="5029562" y="224655"/>
            <a:ext cx="213289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Evaluation</a:t>
            </a:r>
            <a:endParaRPr kumimoji="1" lang="zh-CN" altLang="en-US" sz="36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89B071-B71C-894A-9972-63764F576C1C}"/>
              </a:ext>
            </a:extLst>
          </p:cNvPr>
          <p:cNvSpPr txBox="1"/>
          <p:nvPr/>
        </p:nvSpPr>
        <p:spPr>
          <a:xfrm>
            <a:off x="403761" y="870986"/>
            <a:ext cx="11222182" cy="2431435"/>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Experimental Setup</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Dedicated experiments with positioning accuracy</a:t>
            </a:r>
          </a:p>
          <a:p>
            <a:pPr marL="1257300" lvl="2" indent="-342900">
              <a:buSzPct val="80000"/>
              <a:buFont typeface="Wingdings" pitchFamily="2" charset="2"/>
              <a:buChar char="p"/>
            </a:pPr>
            <a:r>
              <a:rPr kumimoji="1" lang="en-US" altLang="zh-CN" sz="2000" b="1" dirty="0">
                <a:latin typeface="Calibri" panose="020F0502020204030204" pitchFamily="34" charset="0"/>
              </a:rPr>
              <a:t>a college building &amp; a shopping mall</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Large-scale experiments with pickup position error</a:t>
            </a:r>
          </a:p>
          <a:p>
            <a:pPr marL="1257300" lvl="2" indent="-342900">
              <a:buSzPct val="80000"/>
              <a:buFont typeface="Wingdings" pitchFamily="2" charset="2"/>
              <a:buChar char="p"/>
            </a:pPr>
            <a:r>
              <a:rPr kumimoji="1" lang="en-US" altLang="zh-CN" sz="2000" b="1" dirty="0">
                <a:latin typeface="Calibri" panose="020F0502020204030204" pitchFamily="34" charset="0"/>
              </a:rPr>
              <a:t>~</a:t>
            </a:r>
            <a:r>
              <a:rPr kumimoji="1" lang="en" altLang="zh-CN" sz="2000" b="1" dirty="0">
                <a:latin typeface="Calibri" panose="020F0502020204030204" pitchFamily="34" charset="0"/>
              </a:rPr>
              <a:t>122m ride-hailing orders across 13m devices from </a:t>
            </a:r>
            <a:r>
              <a:rPr kumimoji="1" lang="en" altLang="zh-CN" sz="2000" b="1" dirty="0" err="1">
                <a:latin typeface="Calibri" panose="020F0502020204030204" pitchFamily="34" charset="0"/>
              </a:rPr>
              <a:t>DiDi</a:t>
            </a:r>
            <a:r>
              <a:rPr kumimoji="1" lang="en" altLang="zh-CN" sz="2000" b="1" dirty="0">
                <a:latin typeface="Calibri" panose="020F0502020204030204" pitchFamily="34" charset="0"/>
              </a:rPr>
              <a:t> ride-hailing platform</a:t>
            </a:r>
          </a:p>
          <a:p>
            <a:pPr marL="1257300" lvl="2" indent="-342900">
              <a:buSzPct val="80000"/>
              <a:buFont typeface="Wingdings" pitchFamily="2" charset="2"/>
              <a:buChar char="p"/>
            </a:pPr>
            <a:r>
              <a:rPr kumimoji="1" lang="en-US" altLang="zh-CN" sz="2000" b="1" dirty="0">
                <a:latin typeface="Calibri" panose="020F0502020204030204" pitchFamily="34" charset="0"/>
              </a:rPr>
              <a:t>pickup </a:t>
            </a:r>
            <a:r>
              <a:rPr kumimoji="1" lang="en" altLang="zh-CN" sz="2000" b="1" dirty="0">
                <a:latin typeface="Calibri" panose="020F0502020204030204" pitchFamily="34" charset="0"/>
              </a:rPr>
              <a:t>position error</a:t>
            </a:r>
          </a:p>
          <a:p>
            <a:pPr marL="1714500" lvl="3" indent="-342900">
              <a:buSzPct val="80000"/>
              <a:buFont typeface="Wingdings" pitchFamily="2" charset="2"/>
              <a:buChar char="l"/>
            </a:pPr>
            <a:r>
              <a:rPr kumimoji="1" lang="en-US" altLang="zh-CN" sz="2000" b="1" dirty="0">
                <a:latin typeface="Calibri" panose="020F0502020204030204" pitchFamily="34" charset="0"/>
              </a:rPr>
              <a:t>the distance between the recommended pickup location and the actual pickup location</a:t>
            </a:r>
          </a:p>
        </p:txBody>
      </p:sp>
    </p:spTree>
    <p:extLst>
      <p:ext uri="{BB962C8B-B14F-4D97-AF65-F5344CB8AC3E}">
        <p14:creationId xmlns:p14="http://schemas.microsoft.com/office/powerpoint/2010/main" val="2216982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C440F2-4795-A340-80BE-B6DA3E6AE01E}"/>
              </a:ext>
            </a:extLst>
          </p:cNvPr>
          <p:cNvSpPr txBox="1"/>
          <p:nvPr/>
        </p:nvSpPr>
        <p:spPr>
          <a:xfrm>
            <a:off x="5029562" y="224655"/>
            <a:ext cx="213289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Evaluation</a:t>
            </a:r>
            <a:endParaRPr kumimoji="1" lang="zh-CN" altLang="en-US" sz="36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89B071-B71C-894A-9972-63764F576C1C}"/>
              </a:ext>
            </a:extLst>
          </p:cNvPr>
          <p:cNvSpPr txBox="1"/>
          <p:nvPr/>
        </p:nvSpPr>
        <p:spPr>
          <a:xfrm>
            <a:off x="403761" y="870986"/>
            <a:ext cx="11222182" cy="1200329"/>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Localization accuracy</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College building (left) and shopping mall (right)</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Median localization error of 9~14m near roads</a:t>
            </a:r>
          </a:p>
        </p:txBody>
      </p:sp>
      <p:pic>
        <p:nvPicPr>
          <p:cNvPr id="5" name="图片 4">
            <a:extLst>
              <a:ext uri="{FF2B5EF4-FFF2-40B4-BE49-F238E27FC236}">
                <a16:creationId xmlns:a16="http://schemas.microsoft.com/office/drawing/2014/main" id="{88646E26-432E-B847-87C1-CFCB3B8EF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53" y="2375412"/>
            <a:ext cx="4635621" cy="3963792"/>
          </a:xfrm>
          <a:prstGeom prst="rect">
            <a:avLst/>
          </a:prstGeom>
        </p:spPr>
      </p:pic>
      <p:pic>
        <p:nvPicPr>
          <p:cNvPr id="8" name="图片 7">
            <a:extLst>
              <a:ext uri="{FF2B5EF4-FFF2-40B4-BE49-F238E27FC236}">
                <a16:creationId xmlns:a16="http://schemas.microsoft.com/office/drawing/2014/main" id="{21135292-F058-3D44-989F-0EAEFFB85C13}"/>
              </a:ext>
            </a:extLst>
          </p:cNvPr>
          <p:cNvPicPr>
            <a:picLocks noChangeAspect="1"/>
          </p:cNvPicPr>
          <p:nvPr/>
        </p:nvPicPr>
        <p:blipFill>
          <a:blip r:embed="rId4"/>
          <a:stretch>
            <a:fillRect/>
          </a:stretch>
        </p:blipFill>
        <p:spPr>
          <a:xfrm rot="16200000">
            <a:off x="6940672" y="1832412"/>
            <a:ext cx="3976016" cy="5062016"/>
          </a:xfrm>
          <a:prstGeom prst="rect">
            <a:avLst/>
          </a:prstGeom>
        </p:spPr>
      </p:pic>
    </p:spTree>
    <p:extLst>
      <p:ext uri="{BB962C8B-B14F-4D97-AF65-F5344CB8AC3E}">
        <p14:creationId xmlns:p14="http://schemas.microsoft.com/office/powerpoint/2010/main" val="1583744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C440F2-4795-A340-80BE-B6DA3E6AE01E}"/>
              </a:ext>
            </a:extLst>
          </p:cNvPr>
          <p:cNvSpPr txBox="1"/>
          <p:nvPr/>
        </p:nvSpPr>
        <p:spPr>
          <a:xfrm>
            <a:off x="5029562" y="224655"/>
            <a:ext cx="213289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Evaluation</a:t>
            </a:r>
            <a:endParaRPr kumimoji="1" lang="zh-CN" altLang="en-US" sz="36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89B071-B71C-894A-9972-63764F576C1C}"/>
              </a:ext>
            </a:extLst>
          </p:cNvPr>
          <p:cNvSpPr txBox="1"/>
          <p:nvPr/>
        </p:nvSpPr>
        <p:spPr>
          <a:xfrm>
            <a:off x="403761" y="870986"/>
            <a:ext cx="11222182" cy="461665"/>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Performance of abnormal identification</a:t>
            </a:r>
          </a:p>
        </p:txBody>
      </p:sp>
      <p:pic>
        <p:nvPicPr>
          <p:cNvPr id="3" name="图片 2">
            <a:extLst>
              <a:ext uri="{FF2B5EF4-FFF2-40B4-BE49-F238E27FC236}">
                <a16:creationId xmlns:a16="http://schemas.microsoft.com/office/drawing/2014/main" id="{AE5C8C45-A498-B24D-8A7B-C8F7504005C6}"/>
              </a:ext>
            </a:extLst>
          </p:cNvPr>
          <p:cNvPicPr>
            <a:picLocks noChangeAspect="1"/>
          </p:cNvPicPr>
          <p:nvPr/>
        </p:nvPicPr>
        <p:blipFill>
          <a:blip r:embed="rId3"/>
          <a:stretch>
            <a:fillRect/>
          </a:stretch>
        </p:blipFill>
        <p:spPr>
          <a:xfrm>
            <a:off x="0" y="2079665"/>
            <a:ext cx="12182612" cy="3238415"/>
          </a:xfrm>
          <a:prstGeom prst="rect">
            <a:avLst/>
          </a:prstGeom>
        </p:spPr>
      </p:pic>
    </p:spTree>
    <p:extLst>
      <p:ext uri="{BB962C8B-B14F-4D97-AF65-F5344CB8AC3E}">
        <p14:creationId xmlns:p14="http://schemas.microsoft.com/office/powerpoint/2010/main" val="4045506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C440F2-4795-A340-80BE-B6DA3E6AE01E}"/>
              </a:ext>
            </a:extLst>
          </p:cNvPr>
          <p:cNvSpPr txBox="1"/>
          <p:nvPr/>
        </p:nvSpPr>
        <p:spPr>
          <a:xfrm>
            <a:off x="5029562" y="224655"/>
            <a:ext cx="213289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Evaluation</a:t>
            </a:r>
            <a:endParaRPr kumimoji="1" lang="zh-CN" altLang="en-US" sz="36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89B071-B71C-894A-9972-63764F576C1C}"/>
              </a:ext>
            </a:extLst>
          </p:cNvPr>
          <p:cNvSpPr txBox="1"/>
          <p:nvPr/>
        </p:nvSpPr>
        <p:spPr>
          <a:xfrm>
            <a:off x="403761" y="870986"/>
            <a:ext cx="11222182" cy="830997"/>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Performance of abnormal identification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Performance of abnormal identification</a:t>
            </a:r>
          </a:p>
        </p:txBody>
      </p:sp>
      <p:pic>
        <p:nvPicPr>
          <p:cNvPr id="3" name="图片 2">
            <a:extLst>
              <a:ext uri="{FF2B5EF4-FFF2-40B4-BE49-F238E27FC236}">
                <a16:creationId xmlns:a16="http://schemas.microsoft.com/office/drawing/2014/main" id="{AE5C8C45-A498-B24D-8A7B-C8F7504005C6}"/>
              </a:ext>
            </a:extLst>
          </p:cNvPr>
          <p:cNvPicPr>
            <a:picLocks noChangeAspect="1"/>
          </p:cNvPicPr>
          <p:nvPr/>
        </p:nvPicPr>
        <p:blipFill>
          <a:blip r:embed="rId3"/>
          <a:stretch>
            <a:fillRect/>
          </a:stretch>
        </p:blipFill>
        <p:spPr>
          <a:xfrm>
            <a:off x="0" y="2079665"/>
            <a:ext cx="12182612" cy="3238415"/>
          </a:xfrm>
          <a:prstGeom prst="rect">
            <a:avLst/>
          </a:prstGeom>
        </p:spPr>
      </p:pic>
    </p:spTree>
    <p:extLst>
      <p:ext uri="{BB962C8B-B14F-4D97-AF65-F5344CB8AC3E}">
        <p14:creationId xmlns:p14="http://schemas.microsoft.com/office/powerpoint/2010/main" val="3553215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14047C1-E461-2046-AFC7-3392BC7AB87A}"/>
              </a:ext>
            </a:extLst>
          </p:cNvPr>
          <p:cNvSpPr txBox="1"/>
          <p:nvPr/>
        </p:nvSpPr>
        <p:spPr>
          <a:xfrm>
            <a:off x="5125241" y="224655"/>
            <a:ext cx="2246321"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Motivation</a:t>
            </a:r>
            <a:endParaRPr kumimoji="1" lang="zh-CN" altLang="en-US" sz="3600" dirty="0">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70F67215-F050-3A43-9ACF-E25CB810570D}"/>
              </a:ext>
            </a:extLst>
          </p:cNvPr>
          <p:cNvSpPr txBox="1"/>
          <p:nvPr/>
        </p:nvSpPr>
        <p:spPr>
          <a:xfrm>
            <a:off x="403761" y="870986"/>
            <a:ext cx="11222182" cy="1508105"/>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Limitations of existing industrial  fingerprint-based approaches for large-scale indoor positioning </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High deployment costs</a:t>
            </a:r>
          </a:p>
          <a:p>
            <a:pPr marL="1257300" lvl="2" indent="-342900">
              <a:buSzPct val="80000"/>
              <a:buFont typeface="Wingdings" pitchFamily="2" charset="2"/>
              <a:buChar char="p"/>
            </a:pPr>
            <a:r>
              <a:rPr kumimoji="1" lang="en-US" altLang="zh-CN" sz="2000" b="1" dirty="0">
                <a:latin typeface="Calibri" panose="020F0502020204030204" pitchFamily="34" charset="0"/>
              </a:rPr>
              <a:t>Requiring “site surveys” or deploying special hardware[1]</a:t>
            </a:r>
          </a:p>
        </p:txBody>
      </p:sp>
      <p:pic>
        <p:nvPicPr>
          <p:cNvPr id="16" name="图片 15">
            <a:extLst>
              <a:ext uri="{FF2B5EF4-FFF2-40B4-BE49-F238E27FC236}">
                <a16:creationId xmlns:a16="http://schemas.microsoft.com/office/drawing/2014/main" id="{8D0DD2FA-F2A4-8546-A1AF-01B9E9A3582B}"/>
              </a:ext>
            </a:extLst>
          </p:cNvPr>
          <p:cNvPicPr>
            <a:picLocks noChangeAspect="1"/>
          </p:cNvPicPr>
          <p:nvPr/>
        </p:nvPicPr>
        <p:blipFill>
          <a:blip r:embed="rId3"/>
          <a:stretch>
            <a:fillRect/>
          </a:stretch>
        </p:blipFill>
        <p:spPr>
          <a:xfrm>
            <a:off x="3430572" y="3025422"/>
            <a:ext cx="5168560" cy="2631960"/>
          </a:xfrm>
          <a:prstGeom prst="rect">
            <a:avLst/>
          </a:prstGeom>
        </p:spPr>
      </p:pic>
      <p:sp>
        <p:nvSpPr>
          <p:cNvPr id="9" name="文本框 8">
            <a:extLst>
              <a:ext uri="{FF2B5EF4-FFF2-40B4-BE49-F238E27FC236}">
                <a16:creationId xmlns:a16="http://schemas.microsoft.com/office/drawing/2014/main" id="{6022C38A-000D-D443-B243-7EF7BE542C4A}"/>
              </a:ext>
            </a:extLst>
          </p:cNvPr>
          <p:cNvSpPr txBox="1"/>
          <p:nvPr/>
        </p:nvSpPr>
        <p:spPr>
          <a:xfrm>
            <a:off x="0" y="6581001"/>
            <a:ext cx="3399264" cy="276999"/>
          </a:xfrm>
          <a:prstGeom prst="rect">
            <a:avLst/>
          </a:prstGeom>
          <a:noFill/>
        </p:spPr>
        <p:txBody>
          <a:bodyPr wrap="none" rtlCol="0">
            <a:spAutoFit/>
          </a:bodyPr>
          <a:lstStyle/>
          <a:p>
            <a:r>
              <a:rPr kumimoji="1" lang="en-US" altLang="zh-CN" sz="1200" i="1" dirty="0">
                <a:latin typeface="Calibri Light" panose="020F0302020204030204" pitchFamily="34" charset="0"/>
                <a:cs typeface="Calibri Light" panose="020F0302020204030204" pitchFamily="34" charset="0"/>
              </a:rPr>
              <a:t>[1] </a:t>
            </a:r>
            <a:r>
              <a:rPr lang="en" altLang="zh-CN" sz="1200" i="1" dirty="0">
                <a:latin typeface="Calibri Light" panose="020F0302020204030204" pitchFamily="34" charset="0"/>
                <a:cs typeface="Calibri Light" panose="020F0302020204030204" pitchFamily="34" charset="0"/>
              </a:rPr>
              <a:t>Experience: Practical indoor localization for malls</a:t>
            </a:r>
            <a:endParaRPr kumimoji="1" lang="zh-CN" altLang="en-US" sz="12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37810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C440F2-4795-A340-80BE-B6DA3E6AE01E}"/>
              </a:ext>
            </a:extLst>
          </p:cNvPr>
          <p:cNvSpPr txBox="1"/>
          <p:nvPr/>
        </p:nvSpPr>
        <p:spPr>
          <a:xfrm>
            <a:off x="5029562" y="224655"/>
            <a:ext cx="213289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Evaluation</a:t>
            </a:r>
            <a:endParaRPr kumimoji="1" lang="zh-CN" altLang="en-US" sz="36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89B071-B71C-894A-9972-63764F576C1C}"/>
              </a:ext>
            </a:extLst>
          </p:cNvPr>
          <p:cNvSpPr txBox="1"/>
          <p:nvPr/>
        </p:nvSpPr>
        <p:spPr>
          <a:xfrm>
            <a:off x="403761" y="870986"/>
            <a:ext cx="11222182" cy="1200329"/>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Performance of abnormal identification and classification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Performance of abnormal identification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Performance of mobile AP classification</a:t>
            </a:r>
          </a:p>
        </p:txBody>
      </p:sp>
      <p:pic>
        <p:nvPicPr>
          <p:cNvPr id="5" name="图片 4">
            <a:extLst>
              <a:ext uri="{FF2B5EF4-FFF2-40B4-BE49-F238E27FC236}">
                <a16:creationId xmlns:a16="http://schemas.microsoft.com/office/drawing/2014/main" id="{3D7400AB-90B4-B74D-902A-0BBFE6FE8E59}"/>
              </a:ext>
            </a:extLst>
          </p:cNvPr>
          <p:cNvPicPr>
            <a:picLocks noChangeAspect="1"/>
          </p:cNvPicPr>
          <p:nvPr/>
        </p:nvPicPr>
        <p:blipFill>
          <a:blip r:embed="rId3"/>
          <a:stretch>
            <a:fillRect/>
          </a:stretch>
        </p:blipFill>
        <p:spPr>
          <a:xfrm>
            <a:off x="0" y="2364123"/>
            <a:ext cx="12192000" cy="3344596"/>
          </a:xfrm>
          <a:prstGeom prst="rect">
            <a:avLst/>
          </a:prstGeom>
        </p:spPr>
      </p:pic>
    </p:spTree>
    <p:extLst>
      <p:ext uri="{BB962C8B-B14F-4D97-AF65-F5344CB8AC3E}">
        <p14:creationId xmlns:p14="http://schemas.microsoft.com/office/powerpoint/2010/main" val="3843540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C440F2-4795-A340-80BE-B6DA3E6AE01E}"/>
              </a:ext>
            </a:extLst>
          </p:cNvPr>
          <p:cNvSpPr txBox="1"/>
          <p:nvPr/>
        </p:nvSpPr>
        <p:spPr>
          <a:xfrm>
            <a:off x="5029562" y="224655"/>
            <a:ext cx="213289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Evaluation</a:t>
            </a:r>
            <a:endParaRPr kumimoji="1" lang="zh-CN" altLang="en-US" sz="36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89B071-B71C-894A-9972-63764F576C1C}"/>
              </a:ext>
            </a:extLst>
          </p:cNvPr>
          <p:cNvSpPr txBox="1"/>
          <p:nvPr/>
        </p:nvSpPr>
        <p:spPr>
          <a:xfrm>
            <a:off x="403761" y="870986"/>
            <a:ext cx="11222182" cy="1569660"/>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Performance of abnormal identification and classification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Performance of abnormal identification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Performance of mobile AP classification</a:t>
            </a:r>
          </a:p>
          <a:p>
            <a:pPr marL="800100" lvl="1" indent="-342900">
              <a:buSzPct val="80000"/>
              <a:buFont typeface="Wingdings" pitchFamily="2" charset="2"/>
              <a:buChar char="n"/>
            </a:pPr>
            <a:r>
              <a:rPr kumimoji="1" lang="en" altLang="zh-CN" sz="2400" b="1" dirty="0">
                <a:solidFill>
                  <a:schemeClr val="accent1">
                    <a:lumMod val="75000"/>
                  </a:schemeClr>
                </a:solidFill>
                <a:latin typeface="Calibri" panose="020F0502020204030204" pitchFamily="34" charset="0"/>
              </a:rPr>
              <a:t>Performance of migrant (left)</a:t>
            </a:r>
            <a:r>
              <a:rPr kumimoji="1" lang="zh-CN" altLang="en-US" sz="2400" b="1" dirty="0">
                <a:solidFill>
                  <a:schemeClr val="accent1">
                    <a:lumMod val="75000"/>
                  </a:schemeClr>
                </a:solidFill>
                <a:latin typeface="Calibri" panose="020F0502020204030204" pitchFamily="34" charset="0"/>
              </a:rPr>
              <a:t> </a:t>
            </a:r>
            <a:r>
              <a:rPr kumimoji="1" lang="en-US" altLang="zh-CN" sz="2400" b="1" dirty="0">
                <a:solidFill>
                  <a:schemeClr val="accent1">
                    <a:lumMod val="75000"/>
                  </a:schemeClr>
                </a:solidFill>
                <a:latin typeface="Calibri" panose="020F0502020204030204" pitchFamily="34" charset="0"/>
              </a:rPr>
              <a:t>and cloned (right)</a:t>
            </a:r>
            <a:r>
              <a:rPr kumimoji="1" lang="en" altLang="zh-CN" sz="2400" b="1" dirty="0">
                <a:solidFill>
                  <a:schemeClr val="accent1">
                    <a:lumMod val="75000"/>
                  </a:schemeClr>
                </a:solidFill>
                <a:latin typeface="Calibri" panose="020F0502020204030204" pitchFamily="34" charset="0"/>
              </a:rPr>
              <a:t> AP correction</a:t>
            </a:r>
          </a:p>
        </p:txBody>
      </p:sp>
      <p:pic>
        <p:nvPicPr>
          <p:cNvPr id="5" name="图片 4">
            <a:extLst>
              <a:ext uri="{FF2B5EF4-FFF2-40B4-BE49-F238E27FC236}">
                <a16:creationId xmlns:a16="http://schemas.microsoft.com/office/drawing/2014/main" id="{B116BD7D-03AC-E84D-B5F5-D283F3F53FC2}"/>
              </a:ext>
            </a:extLst>
          </p:cNvPr>
          <p:cNvPicPr>
            <a:picLocks noChangeAspect="1"/>
          </p:cNvPicPr>
          <p:nvPr/>
        </p:nvPicPr>
        <p:blipFill>
          <a:blip r:embed="rId3"/>
          <a:stretch>
            <a:fillRect/>
          </a:stretch>
        </p:blipFill>
        <p:spPr>
          <a:xfrm>
            <a:off x="922152" y="2761214"/>
            <a:ext cx="10185400" cy="3225800"/>
          </a:xfrm>
          <a:prstGeom prst="rect">
            <a:avLst/>
          </a:prstGeom>
        </p:spPr>
      </p:pic>
    </p:spTree>
    <p:extLst>
      <p:ext uri="{BB962C8B-B14F-4D97-AF65-F5344CB8AC3E}">
        <p14:creationId xmlns:p14="http://schemas.microsoft.com/office/powerpoint/2010/main" val="1756437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C440F2-4795-A340-80BE-B6DA3E6AE01E}"/>
              </a:ext>
            </a:extLst>
          </p:cNvPr>
          <p:cNvSpPr txBox="1"/>
          <p:nvPr/>
        </p:nvSpPr>
        <p:spPr>
          <a:xfrm>
            <a:off x="5029562" y="224655"/>
            <a:ext cx="213289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Evaluation</a:t>
            </a:r>
            <a:endParaRPr kumimoji="1" lang="zh-CN" altLang="en-US" sz="36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89B071-B71C-894A-9972-63764F576C1C}"/>
              </a:ext>
            </a:extLst>
          </p:cNvPr>
          <p:cNvSpPr txBox="1"/>
          <p:nvPr/>
        </p:nvSpPr>
        <p:spPr>
          <a:xfrm>
            <a:off x="403761" y="870986"/>
            <a:ext cx="11222182" cy="830997"/>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Performance of augmentation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Performance of augmentation for non-fingerprint APs</a:t>
            </a:r>
          </a:p>
        </p:txBody>
      </p:sp>
      <p:pic>
        <p:nvPicPr>
          <p:cNvPr id="5" name="图片 4">
            <a:extLst>
              <a:ext uri="{FF2B5EF4-FFF2-40B4-BE49-F238E27FC236}">
                <a16:creationId xmlns:a16="http://schemas.microsoft.com/office/drawing/2014/main" id="{4820879C-2CEF-CE41-B66D-CACFBC5E957E}"/>
              </a:ext>
            </a:extLst>
          </p:cNvPr>
          <p:cNvPicPr>
            <a:picLocks noChangeAspect="1"/>
          </p:cNvPicPr>
          <p:nvPr/>
        </p:nvPicPr>
        <p:blipFill>
          <a:blip r:embed="rId3"/>
          <a:stretch>
            <a:fillRect/>
          </a:stretch>
        </p:blipFill>
        <p:spPr>
          <a:xfrm>
            <a:off x="1104900" y="2449698"/>
            <a:ext cx="9982200" cy="3644900"/>
          </a:xfrm>
          <a:prstGeom prst="rect">
            <a:avLst/>
          </a:prstGeom>
        </p:spPr>
      </p:pic>
    </p:spTree>
    <p:extLst>
      <p:ext uri="{BB962C8B-B14F-4D97-AF65-F5344CB8AC3E}">
        <p14:creationId xmlns:p14="http://schemas.microsoft.com/office/powerpoint/2010/main" val="684544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C440F2-4795-A340-80BE-B6DA3E6AE01E}"/>
              </a:ext>
            </a:extLst>
          </p:cNvPr>
          <p:cNvSpPr txBox="1"/>
          <p:nvPr/>
        </p:nvSpPr>
        <p:spPr>
          <a:xfrm>
            <a:off x="5029562" y="224655"/>
            <a:ext cx="213289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Evaluation</a:t>
            </a:r>
            <a:endParaRPr kumimoji="1" lang="zh-CN" altLang="en-US" sz="36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89B071-B71C-894A-9972-63764F576C1C}"/>
              </a:ext>
            </a:extLst>
          </p:cNvPr>
          <p:cNvSpPr txBox="1"/>
          <p:nvPr/>
        </p:nvSpPr>
        <p:spPr>
          <a:xfrm>
            <a:off x="403761" y="870986"/>
            <a:ext cx="11222182" cy="1200329"/>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Performance of augmentation</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Performance of augmentation for non-fingerprint APs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Performance of augmentation for sparse APs </a:t>
            </a:r>
          </a:p>
        </p:txBody>
      </p:sp>
      <p:pic>
        <p:nvPicPr>
          <p:cNvPr id="3" name="图片 2">
            <a:extLst>
              <a:ext uri="{FF2B5EF4-FFF2-40B4-BE49-F238E27FC236}">
                <a16:creationId xmlns:a16="http://schemas.microsoft.com/office/drawing/2014/main" id="{7C3AB8AF-3F4A-DF4B-B2F0-A33C5F9E3982}"/>
              </a:ext>
            </a:extLst>
          </p:cNvPr>
          <p:cNvPicPr>
            <a:picLocks noChangeAspect="1"/>
          </p:cNvPicPr>
          <p:nvPr/>
        </p:nvPicPr>
        <p:blipFill>
          <a:blip r:embed="rId3"/>
          <a:stretch>
            <a:fillRect/>
          </a:stretch>
        </p:blipFill>
        <p:spPr>
          <a:xfrm>
            <a:off x="38100" y="2717646"/>
            <a:ext cx="12115800" cy="3073400"/>
          </a:xfrm>
          <a:prstGeom prst="rect">
            <a:avLst/>
          </a:prstGeom>
        </p:spPr>
      </p:pic>
    </p:spTree>
    <p:extLst>
      <p:ext uri="{BB962C8B-B14F-4D97-AF65-F5344CB8AC3E}">
        <p14:creationId xmlns:p14="http://schemas.microsoft.com/office/powerpoint/2010/main" val="561808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C440F2-4795-A340-80BE-B6DA3E6AE01E}"/>
              </a:ext>
            </a:extLst>
          </p:cNvPr>
          <p:cNvSpPr txBox="1"/>
          <p:nvPr/>
        </p:nvSpPr>
        <p:spPr>
          <a:xfrm>
            <a:off x="5029562" y="224655"/>
            <a:ext cx="2132892"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Evaluation</a:t>
            </a:r>
            <a:endParaRPr kumimoji="1" lang="zh-CN" altLang="en-US" sz="36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89B071-B71C-894A-9972-63764F576C1C}"/>
              </a:ext>
            </a:extLst>
          </p:cNvPr>
          <p:cNvSpPr txBox="1"/>
          <p:nvPr/>
        </p:nvSpPr>
        <p:spPr>
          <a:xfrm>
            <a:off x="403761" y="870986"/>
            <a:ext cx="11222182" cy="1569660"/>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Performance across mainstream phone models</a:t>
            </a:r>
          </a:p>
          <a:p>
            <a:pPr marL="342900" indent="-342900">
              <a:buSzPct val="80000"/>
              <a:buFont typeface="Wingdings" pitchFamily="2" charset="2"/>
              <a:buChar char="u"/>
            </a:pPr>
            <a:r>
              <a:rPr kumimoji="1" lang="en-US" altLang="zh-CN" sz="2400" b="1" dirty="0">
                <a:latin typeface="Calibri" panose="020F0502020204030204" pitchFamily="34" charset="0"/>
              </a:rPr>
              <a:t>Comparison with existing efforts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The median pickup position error for our system was 10.44m, which is 4.35m</a:t>
            </a:r>
            <a:r>
              <a:rPr kumimoji="1" lang="zh-CN" altLang="en-US" sz="2400" b="1" dirty="0">
                <a:solidFill>
                  <a:schemeClr val="accent1">
                    <a:lumMod val="75000"/>
                  </a:schemeClr>
                </a:solidFill>
                <a:latin typeface="Calibri" panose="020F0502020204030204" pitchFamily="34" charset="0"/>
              </a:rPr>
              <a:t> </a:t>
            </a:r>
            <a:r>
              <a:rPr kumimoji="1" lang="en-US" altLang="zh-CN" sz="2400" b="1" dirty="0">
                <a:solidFill>
                  <a:schemeClr val="accent1">
                    <a:lumMod val="75000"/>
                  </a:schemeClr>
                </a:solidFill>
                <a:latin typeface="Calibri" panose="020F0502020204030204" pitchFamily="34" charset="0"/>
              </a:rPr>
              <a:t>lower than Lab2Wild[2] (Tencent Wi-Fi localization system)</a:t>
            </a:r>
          </a:p>
        </p:txBody>
      </p:sp>
      <p:pic>
        <p:nvPicPr>
          <p:cNvPr id="3" name="图片 2">
            <a:extLst>
              <a:ext uri="{FF2B5EF4-FFF2-40B4-BE49-F238E27FC236}">
                <a16:creationId xmlns:a16="http://schemas.microsoft.com/office/drawing/2014/main" id="{C3402821-40E3-C144-85AD-3F3DC49D0BF8}"/>
              </a:ext>
            </a:extLst>
          </p:cNvPr>
          <p:cNvPicPr>
            <a:picLocks noChangeAspect="1"/>
          </p:cNvPicPr>
          <p:nvPr/>
        </p:nvPicPr>
        <p:blipFill>
          <a:blip r:embed="rId3"/>
          <a:stretch>
            <a:fillRect/>
          </a:stretch>
        </p:blipFill>
        <p:spPr>
          <a:xfrm>
            <a:off x="1598839" y="2910611"/>
            <a:ext cx="8994321" cy="3363190"/>
          </a:xfrm>
          <a:prstGeom prst="rect">
            <a:avLst/>
          </a:prstGeom>
        </p:spPr>
      </p:pic>
      <p:sp>
        <p:nvSpPr>
          <p:cNvPr id="5" name="文本框 4">
            <a:extLst>
              <a:ext uri="{FF2B5EF4-FFF2-40B4-BE49-F238E27FC236}">
                <a16:creationId xmlns:a16="http://schemas.microsoft.com/office/drawing/2014/main" id="{3604BD83-1DFD-384C-AC32-2E1116D78C21}"/>
              </a:ext>
            </a:extLst>
          </p:cNvPr>
          <p:cNvSpPr txBox="1"/>
          <p:nvPr/>
        </p:nvSpPr>
        <p:spPr>
          <a:xfrm>
            <a:off x="0" y="6581001"/>
            <a:ext cx="4484561" cy="276999"/>
          </a:xfrm>
          <a:prstGeom prst="rect">
            <a:avLst/>
          </a:prstGeom>
          <a:noFill/>
        </p:spPr>
        <p:txBody>
          <a:bodyPr wrap="none" rtlCol="0">
            <a:spAutoFit/>
          </a:bodyPr>
          <a:lstStyle/>
          <a:p>
            <a:r>
              <a:rPr kumimoji="1" lang="en-US" altLang="zh-CN" sz="1200" i="1" dirty="0">
                <a:latin typeface="Calibri Light" panose="020F0302020204030204" pitchFamily="34" charset="0"/>
                <a:cs typeface="Calibri Light" panose="020F0302020204030204" pitchFamily="34" charset="0"/>
              </a:rPr>
              <a:t>[2] Experience: Pushing indoor localization from laboratory to the wild</a:t>
            </a:r>
            <a:endParaRPr kumimoji="1" lang="zh-CN" altLang="en-US" sz="12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55678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C440F2-4795-A340-80BE-B6DA3E6AE01E}"/>
              </a:ext>
            </a:extLst>
          </p:cNvPr>
          <p:cNvSpPr txBox="1"/>
          <p:nvPr/>
        </p:nvSpPr>
        <p:spPr>
          <a:xfrm>
            <a:off x="4979357" y="224655"/>
            <a:ext cx="2233305"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Conclusion</a:t>
            </a:r>
            <a:endParaRPr kumimoji="1" lang="zh-CN" altLang="en-US" sz="36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1889B071-B71C-894A-9972-63764F576C1C}"/>
              </a:ext>
            </a:extLst>
          </p:cNvPr>
          <p:cNvSpPr txBox="1"/>
          <p:nvPr/>
        </p:nvSpPr>
        <p:spPr>
          <a:xfrm>
            <a:off x="484909" y="1016760"/>
            <a:ext cx="11222182" cy="4154984"/>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We proposed a new novel Wi-Fi fingerprint-based localization scheme</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Only leveraging crowdsourced outdoor fingerprints to locate indoor users</a:t>
            </a:r>
          </a:p>
          <a:p>
            <a:pPr marL="342900" indent="-342900">
              <a:buSzPct val="80000"/>
              <a:buFont typeface="Wingdings" pitchFamily="2" charset="2"/>
              <a:buChar char="u"/>
            </a:pPr>
            <a:r>
              <a:rPr kumimoji="1" lang="en-US" altLang="zh-CN" sz="2400" b="1" dirty="0">
                <a:latin typeface="Calibri" panose="020F0502020204030204" pitchFamily="34" charset="0"/>
              </a:rPr>
              <a:t>We presented three key technologies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Designing a multi-autoencoder</a:t>
            </a:r>
            <a:r>
              <a:rPr kumimoji="1" lang="zh-CN" altLang="en-US" sz="2400" b="1" dirty="0">
                <a:solidFill>
                  <a:schemeClr val="accent1">
                    <a:lumMod val="75000"/>
                  </a:schemeClr>
                </a:solidFill>
                <a:latin typeface="Calibri" panose="020F0502020204030204" pitchFamily="34" charset="0"/>
              </a:rPr>
              <a:t> </a:t>
            </a:r>
            <a:r>
              <a:rPr kumimoji="1" lang="en-US" altLang="zh-CN" sz="2400" b="1" dirty="0">
                <a:solidFill>
                  <a:schemeClr val="accent1">
                    <a:lumMod val="75000"/>
                  </a:schemeClr>
                </a:solidFill>
                <a:latin typeface="Calibri" panose="020F0502020204030204" pitchFamily="34" charset="0"/>
              </a:rPr>
              <a:t>model to identify abnormal APs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Constructing augmented fingerprints via co-occurrent APs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CNN-based indoor localization</a:t>
            </a:r>
          </a:p>
          <a:p>
            <a:pPr marL="800100" lvl="1" indent="-342900">
              <a:buSzPct val="80000"/>
              <a:buFont typeface="Wingdings" pitchFamily="2" charset="2"/>
              <a:buChar char="n"/>
            </a:pPr>
            <a:endParaRPr kumimoji="1" lang="en-US" altLang="zh-CN" sz="2400" b="1" dirty="0">
              <a:solidFill>
                <a:schemeClr val="accent1">
                  <a:lumMod val="75000"/>
                </a:schemeClr>
              </a:solidFill>
              <a:latin typeface="Calibri" panose="020F0502020204030204" pitchFamily="34" charset="0"/>
            </a:endParaRPr>
          </a:p>
          <a:p>
            <a:pPr marL="800100" lvl="1" indent="-342900">
              <a:buSzPct val="80000"/>
              <a:buFont typeface="Wingdings" pitchFamily="2" charset="2"/>
              <a:buChar char="n"/>
            </a:pPr>
            <a:endParaRPr kumimoji="1" lang="en-US" altLang="zh-CN" sz="2400" b="1" dirty="0">
              <a:solidFill>
                <a:schemeClr val="accent1">
                  <a:lumMod val="75000"/>
                </a:schemeClr>
              </a:solidFill>
              <a:latin typeface="Calibri" panose="020F0502020204030204" pitchFamily="34" charset="0"/>
            </a:endParaRPr>
          </a:p>
          <a:p>
            <a:pPr marL="342900" indent="-342900">
              <a:buSzPct val="80000"/>
              <a:buFont typeface="Wingdings" pitchFamily="2" charset="2"/>
              <a:buChar char="u"/>
            </a:pPr>
            <a:r>
              <a:rPr kumimoji="1" lang="en-US" altLang="zh-CN" sz="2400" b="1" dirty="0">
                <a:latin typeface="Calibri" panose="020F0502020204030204" pitchFamily="34" charset="0"/>
              </a:rPr>
              <a:t>Future work</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Utilizing transfer learning and user feedback to further improve localization accuracy</a:t>
            </a:r>
          </a:p>
        </p:txBody>
      </p:sp>
    </p:spTree>
    <p:extLst>
      <p:ext uri="{BB962C8B-B14F-4D97-AF65-F5344CB8AC3E}">
        <p14:creationId xmlns:p14="http://schemas.microsoft.com/office/powerpoint/2010/main" val="4224133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8E04C90-F3DA-BD48-911F-6C64FC7125AF}"/>
              </a:ext>
            </a:extLst>
          </p:cNvPr>
          <p:cNvSpPr/>
          <p:nvPr/>
        </p:nvSpPr>
        <p:spPr>
          <a:xfrm>
            <a:off x="0" y="2113808"/>
            <a:ext cx="12192000" cy="203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b="1" dirty="0">
                <a:latin typeface="Calibri" panose="020F0502020204030204" pitchFamily="34" charset="0"/>
                <a:cs typeface="Calibri" panose="020F0502020204030204" pitchFamily="34" charset="0"/>
              </a:rPr>
              <a:t>Thanks!</a:t>
            </a:r>
          </a:p>
          <a:p>
            <a:pPr algn="ctr"/>
            <a:r>
              <a:rPr kumimoji="1" lang="en-US" altLang="zh-CN" sz="3600" b="1" dirty="0">
                <a:latin typeface="Calibri" panose="020F0502020204030204" pitchFamily="34" charset="0"/>
                <a:cs typeface="Calibri" panose="020F0502020204030204" pitchFamily="34" charset="0"/>
              </a:rPr>
              <a:t>Q&amp;A</a:t>
            </a:r>
            <a:endParaRPr kumimoji="1" lang="zh-CN" alt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869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14047C1-E461-2046-AFC7-3392BC7AB87A}"/>
              </a:ext>
            </a:extLst>
          </p:cNvPr>
          <p:cNvSpPr txBox="1"/>
          <p:nvPr/>
        </p:nvSpPr>
        <p:spPr>
          <a:xfrm>
            <a:off x="5125241" y="224655"/>
            <a:ext cx="2246321"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Motivation</a:t>
            </a:r>
            <a:endParaRPr kumimoji="1" lang="zh-CN" altLang="en-US" sz="3600" dirty="0">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70F67215-F050-3A43-9ACF-E25CB810570D}"/>
              </a:ext>
            </a:extLst>
          </p:cNvPr>
          <p:cNvSpPr txBox="1"/>
          <p:nvPr/>
        </p:nvSpPr>
        <p:spPr>
          <a:xfrm>
            <a:off x="403761" y="870986"/>
            <a:ext cx="11222182" cy="1877437"/>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Limitations of existing industrial  fingerprint-based approaches for large-scale indoor positioning </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High deployment costs</a:t>
            </a:r>
          </a:p>
          <a:p>
            <a:pPr marL="1257300" lvl="2" indent="-342900">
              <a:buSzPct val="80000"/>
              <a:buFont typeface="Wingdings" pitchFamily="2" charset="2"/>
              <a:buChar char="p"/>
            </a:pPr>
            <a:r>
              <a:rPr kumimoji="1" lang="en-US" altLang="zh-CN" sz="2000" b="1" dirty="0">
                <a:latin typeface="Calibri" panose="020F0502020204030204" pitchFamily="34" charset="0"/>
              </a:rPr>
              <a:t>Requiring “site surveys” or deploying special hardware[1]</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Temporal instability</a:t>
            </a:r>
          </a:p>
        </p:txBody>
      </p:sp>
      <p:pic>
        <p:nvPicPr>
          <p:cNvPr id="5" name="图片 4">
            <a:extLst>
              <a:ext uri="{FF2B5EF4-FFF2-40B4-BE49-F238E27FC236}">
                <a16:creationId xmlns:a16="http://schemas.microsoft.com/office/drawing/2014/main" id="{ACDE4C77-FE3A-4E4D-A263-C04FF55293A0}"/>
              </a:ext>
            </a:extLst>
          </p:cNvPr>
          <p:cNvPicPr>
            <a:picLocks noChangeAspect="1"/>
          </p:cNvPicPr>
          <p:nvPr/>
        </p:nvPicPr>
        <p:blipFill>
          <a:blip r:embed="rId3"/>
          <a:stretch>
            <a:fillRect/>
          </a:stretch>
        </p:blipFill>
        <p:spPr>
          <a:xfrm>
            <a:off x="3698993" y="3394754"/>
            <a:ext cx="4794014" cy="2608375"/>
          </a:xfrm>
          <a:prstGeom prst="rect">
            <a:avLst/>
          </a:prstGeom>
        </p:spPr>
      </p:pic>
      <p:sp>
        <p:nvSpPr>
          <p:cNvPr id="9" name="文本框 8">
            <a:extLst>
              <a:ext uri="{FF2B5EF4-FFF2-40B4-BE49-F238E27FC236}">
                <a16:creationId xmlns:a16="http://schemas.microsoft.com/office/drawing/2014/main" id="{6022C38A-000D-D443-B243-7EF7BE542C4A}"/>
              </a:ext>
            </a:extLst>
          </p:cNvPr>
          <p:cNvSpPr txBox="1"/>
          <p:nvPr/>
        </p:nvSpPr>
        <p:spPr>
          <a:xfrm>
            <a:off x="0" y="6581001"/>
            <a:ext cx="3399264" cy="276999"/>
          </a:xfrm>
          <a:prstGeom prst="rect">
            <a:avLst/>
          </a:prstGeom>
          <a:noFill/>
        </p:spPr>
        <p:txBody>
          <a:bodyPr wrap="none" rtlCol="0">
            <a:spAutoFit/>
          </a:bodyPr>
          <a:lstStyle/>
          <a:p>
            <a:r>
              <a:rPr kumimoji="1" lang="en-US" altLang="zh-CN" sz="1200" i="1" dirty="0">
                <a:latin typeface="Calibri Light" panose="020F0302020204030204" pitchFamily="34" charset="0"/>
                <a:cs typeface="Calibri Light" panose="020F0302020204030204" pitchFamily="34" charset="0"/>
              </a:rPr>
              <a:t>[1] </a:t>
            </a:r>
            <a:r>
              <a:rPr lang="en" altLang="zh-CN" sz="1200" i="1" dirty="0">
                <a:latin typeface="Calibri Light" panose="020F0302020204030204" pitchFamily="34" charset="0"/>
                <a:cs typeface="Calibri Light" panose="020F0302020204030204" pitchFamily="34" charset="0"/>
              </a:rPr>
              <a:t>Experience: Practical indoor localization for malls</a:t>
            </a:r>
            <a:endParaRPr kumimoji="1" lang="en-US" altLang="zh-CN" sz="12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10928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14047C1-E461-2046-AFC7-3392BC7AB87A}"/>
              </a:ext>
            </a:extLst>
          </p:cNvPr>
          <p:cNvSpPr txBox="1"/>
          <p:nvPr/>
        </p:nvSpPr>
        <p:spPr>
          <a:xfrm>
            <a:off x="5125241" y="224655"/>
            <a:ext cx="2246321"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Motivation</a:t>
            </a:r>
            <a:endParaRPr kumimoji="1" lang="zh-CN" altLang="en-US" sz="3600" dirty="0">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70F67215-F050-3A43-9ACF-E25CB810570D}"/>
              </a:ext>
            </a:extLst>
          </p:cNvPr>
          <p:cNvSpPr txBox="1"/>
          <p:nvPr/>
        </p:nvSpPr>
        <p:spPr>
          <a:xfrm>
            <a:off x="403761" y="870986"/>
            <a:ext cx="11222182" cy="3170099"/>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Limitations of existing industrial  fingerprint-based approaches for large-scale indoor positioning </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High deployment costs</a:t>
            </a:r>
          </a:p>
          <a:p>
            <a:pPr marL="1257300" lvl="2" indent="-342900">
              <a:buSzPct val="80000"/>
              <a:buFont typeface="Wingdings" pitchFamily="2" charset="2"/>
              <a:buChar char="p"/>
            </a:pPr>
            <a:r>
              <a:rPr kumimoji="1" lang="en-US" altLang="zh-CN" sz="2000" b="1" dirty="0">
                <a:latin typeface="Calibri" panose="020F0502020204030204" pitchFamily="34" charset="0"/>
              </a:rPr>
              <a:t>Requiring “site surveys” or deploying special hardware[1]</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Temporal instability</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Limited accessibility</a:t>
            </a:r>
          </a:p>
          <a:p>
            <a:pPr marL="1257300" lvl="2" indent="-342900">
              <a:buSzPct val="80000"/>
              <a:buFont typeface="Wingdings" pitchFamily="2" charset="2"/>
              <a:buChar char="p"/>
            </a:pPr>
            <a:r>
              <a:rPr kumimoji="1" lang="en-US" altLang="zh-CN" sz="2000" b="1" dirty="0">
                <a:latin typeface="Calibri" panose="020F0502020204030204" pitchFamily="34" charset="0"/>
              </a:rPr>
              <a:t>Estimating AP locations through name matching with </a:t>
            </a:r>
            <a:r>
              <a:rPr kumimoji="1" lang="en-US" altLang="zh-CN" sz="2000" b="1" dirty="0" err="1">
                <a:latin typeface="Calibri" panose="020F0502020204030204" pitchFamily="34" charset="0"/>
              </a:rPr>
              <a:t>PoIs</a:t>
            </a:r>
            <a:r>
              <a:rPr kumimoji="1" lang="en-US" altLang="zh-CN" sz="2000" b="1" dirty="0">
                <a:latin typeface="Calibri" panose="020F0502020204030204" pitchFamily="34" charset="0"/>
              </a:rPr>
              <a:t> (Point of Interest)[2]</a:t>
            </a:r>
          </a:p>
          <a:p>
            <a:pPr marL="1714500" lvl="3" indent="-342900">
              <a:buSzPct val="80000"/>
              <a:buFont typeface="Wingdings" pitchFamily="2" charset="2"/>
              <a:buChar char="l"/>
            </a:pPr>
            <a:r>
              <a:rPr kumimoji="1" lang="en-US" altLang="zh-CN" sz="2000" b="1" dirty="0">
                <a:latin typeface="Calibri" panose="020F0502020204030204" pitchFamily="34" charset="0"/>
              </a:rPr>
              <a:t>Lack</a:t>
            </a:r>
            <a:r>
              <a:rPr kumimoji="1" lang="zh-CN" altLang="en-US" sz="2000" b="1" dirty="0">
                <a:latin typeface="Calibri" panose="020F0502020204030204" pitchFamily="34" charset="0"/>
              </a:rPr>
              <a:t> </a:t>
            </a:r>
            <a:r>
              <a:rPr kumimoji="1" lang="en-US" altLang="zh-CN" sz="2000" b="1" dirty="0">
                <a:latin typeface="Calibri" panose="020F0502020204030204" pitchFamily="34" charset="0"/>
              </a:rPr>
              <a:t>of </a:t>
            </a:r>
            <a:r>
              <a:rPr kumimoji="1" lang="en-US" altLang="zh-CN" sz="2000" b="1" dirty="0" err="1">
                <a:latin typeface="Calibri" panose="020F0502020204030204" pitchFamily="34" charset="0"/>
              </a:rPr>
              <a:t>PoI</a:t>
            </a:r>
            <a:r>
              <a:rPr kumimoji="1" lang="en-US" altLang="zh-CN" sz="2000" b="1" dirty="0">
                <a:latin typeface="Calibri" panose="020F0502020204030204" pitchFamily="34" charset="0"/>
              </a:rPr>
              <a:t> information</a:t>
            </a:r>
          </a:p>
          <a:p>
            <a:pPr marL="1714500" lvl="3" indent="-342900">
              <a:buSzPct val="80000"/>
              <a:buFont typeface="Wingdings" pitchFamily="2" charset="2"/>
              <a:buChar char="l"/>
            </a:pPr>
            <a:r>
              <a:rPr kumimoji="1" lang="en-US" altLang="zh-CN" sz="2000" b="1" dirty="0">
                <a:latin typeface="Calibri" panose="020F0502020204030204" pitchFamily="34" charset="0"/>
              </a:rPr>
              <a:t>19.8% scanned APs with blank SSID</a:t>
            </a:r>
          </a:p>
        </p:txBody>
      </p:sp>
      <p:sp>
        <p:nvSpPr>
          <p:cNvPr id="9" name="文本框 8">
            <a:extLst>
              <a:ext uri="{FF2B5EF4-FFF2-40B4-BE49-F238E27FC236}">
                <a16:creationId xmlns:a16="http://schemas.microsoft.com/office/drawing/2014/main" id="{6022C38A-000D-D443-B243-7EF7BE542C4A}"/>
              </a:ext>
            </a:extLst>
          </p:cNvPr>
          <p:cNvSpPr txBox="1"/>
          <p:nvPr/>
        </p:nvSpPr>
        <p:spPr>
          <a:xfrm>
            <a:off x="0" y="6396335"/>
            <a:ext cx="4484561" cy="461665"/>
          </a:xfrm>
          <a:prstGeom prst="rect">
            <a:avLst/>
          </a:prstGeom>
          <a:noFill/>
        </p:spPr>
        <p:txBody>
          <a:bodyPr wrap="none" rtlCol="0">
            <a:spAutoFit/>
          </a:bodyPr>
          <a:lstStyle/>
          <a:p>
            <a:r>
              <a:rPr kumimoji="1" lang="en-US" altLang="zh-CN" sz="1200" i="1" dirty="0">
                <a:latin typeface="Calibri Light" panose="020F0302020204030204" pitchFamily="34" charset="0"/>
                <a:cs typeface="Calibri Light" panose="020F0302020204030204" pitchFamily="34" charset="0"/>
              </a:rPr>
              <a:t>[1] </a:t>
            </a:r>
            <a:r>
              <a:rPr lang="en" altLang="zh-CN" sz="1200" i="1" dirty="0">
                <a:latin typeface="Calibri Light" panose="020F0302020204030204" pitchFamily="34" charset="0"/>
                <a:cs typeface="Calibri Light" panose="020F0302020204030204" pitchFamily="34" charset="0"/>
              </a:rPr>
              <a:t>Experience: Practical indoor localization for malls</a:t>
            </a:r>
            <a:endParaRPr kumimoji="1" lang="en-US" altLang="zh-CN" sz="1200" i="1" dirty="0">
              <a:latin typeface="Calibri Light" panose="020F0302020204030204" pitchFamily="34" charset="0"/>
              <a:cs typeface="Calibri Light" panose="020F0302020204030204" pitchFamily="34" charset="0"/>
            </a:endParaRPr>
          </a:p>
          <a:p>
            <a:r>
              <a:rPr kumimoji="1" lang="en-US" altLang="zh-CN" sz="1200" i="1" dirty="0">
                <a:latin typeface="Calibri Light" panose="020F0302020204030204" pitchFamily="34" charset="0"/>
                <a:cs typeface="Calibri Light" panose="020F0302020204030204" pitchFamily="34" charset="0"/>
              </a:rPr>
              <a:t>[2] Experience: Pushing indoor localization from laboratory to the wild</a:t>
            </a:r>
            <a:endParaRPr kumimoji="1" lang="zh-CN" altLang="en-US" sz="12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9591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694BD67-51B7-A744-BBD0-D2888705DAD6}"/>
              </a:ext>
            </a:extLst>
          </p:cNvPr>
          <p:cNvSpPr/>
          <p:nvPr/>
        </p:nvSpPr>
        <p:spPr>
          <a:xfrm>
            <a:off x="0" y="0"/>
            <a:ext cx="12192000" cy="914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b="1" dirty="0">
                <a:solidFill>
                  <a:schemeClr val="bg1"/>
                </a:solidFill>
                <a:latin typeface="Calibri" panose="020F0502020204030204" pitchFamily="34" charset="0"/>
                <a:cs typeface="Calibri" panose="020F0502020204030204" pitchFamily="34" charset="0"/>
              </a:rPr>
              <a:t>Using outdoor fingerprints to locate indoor users  </a:t>
            </a:r>
            <a:endParaRPr kumimoji="1" lang="zh-CN" altLang="en-US" sz="3600" b="1" dirty="0">
              <a:solidFill>
                <a:schemeClr val="bg1"/>
              </a:solidFill>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756A9B75-BE89-1046-9822-F05459B3C0E6}"/>
              </a:ext>
            </a:extLst>
          </p:cNvPr>
          <p:cNvPicPr>
            <a:picLocks noChangeAspect="1"/>
          </p:cNvPicPr>
          <p:nvPr/>
        </p:nvPicPr>
        <p:blipFill>
          <a:blip r:embed="rId3"/>
          <a:stretch>
            <a:fillRect/>
          </a:stretch>
        </p:blipFill>
        <p:spPr>
          <a:xfrm>
            <a:off x="1513124" y="2109832"/>
            <a:ext cx="9165752" cy="3072988"/>
          </a:xfrm>
          <a:prstGeom prst="rect">
            <a:avLst/>
          </a:prstGeom>
        </p:spPr>
      </p:pic>
      <p:sp>
        <p:nvSpPr>
          <p:cNvPr id="15" name="文本框 14">
            <a:extLst>
              <a:ext uri="{FF2B5EF4-FFF2-40B4-BE49-F238E27FC236}">
                <a16:creationId xmlns:a16="http://schemas.microsoft.com/office/drawing/2014/main" id="{D9BE25F2-A618-EE41-914A-D8EDEB378227}"/>
              </a:ext>
            </a:extLst>
          </p:cNvPr>
          <p:cNvSpPr txBox="1"/>
          <p:nvPr/>
        </p:nvSpPr>
        <p:spPr>
          <a:xfrm>
            <a:off x="484909" y="1096617"/>
            <a:ext cx="11222182" cy="830997"/>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Our finding: Possibility of Indoor Positioning Using Fingerprints Collected Outdoors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Corner case</a:t>
            </a:r>
            <a:r>
              <a:rPr kumimoji="1" lang="zh-CN" altLang="en-US" sz="2400" b="1" dirty="0">
                <a:solidFill>
                  <a:schemeClr val="accent1">
                    <a:lumMod val="75000"/>
                  </a:schemeClr>
                </a:solidFill>
                <a:latin typeface="Calibri" panose="020F0502020204030204" pitchFamily="34" charset="0"/>
              </a:rPr>
              <a:t> </a:t>
            </a:r>
            <a:r>
              <a:rPr kumimoji="1" lang="en-US" altLang="zh-CN" sz="2400" b="1" dirty="0">
                <a:solidFill>
                  <a:schemeClr val="accent1">
                    <a:lumMod val="75000"/>
                  </a:schemeClr>
                </a:solidFill>
                <a:latin typeface="Calibri" panose="020F0502020204030204" pitchFamily="34" charset="0"/>
              </a:rPr>
              <a:t>&amp;</a:t>
            </a:r>
            <a:r>
              <a:rPr kumimoji="1" lang="zh-CN" altLang="en-US" sz="2400" b="1" dirty="0">
                <a:solidFill>
                  <a:schemeClr val="accent1">
                    <a:lumMod val="75000"/>
                  </a:schemeClr>
                </a:solidFill>
                <a:latin typeface="Calibri" panose="020F0502020204030204" pitchFamily="34" charset="0"/>
              </a:rPr>
              <a:t> </a:t>
            </a:r>
            <a:r>
              <a:rPr kumimoji="1" lang="en-US" altLang="zh-CN" sz="2400" b="1" dirty="0">
                <a:solidFill>
                  <a:schemeClr val="accent1">
                    <a:lumMod val="75000"/>
                  </a:schemeClr>
                </a:solidFill>
                <a:latin typeface="Calibri" panose="020F0502020204030204" pitchFamily="34" charset="0"/>
              </a:rPr>
              <a:t>slim case</a:t>
            </a:r>
          </a:p>
        </p:txBody>
      </p:sp>
    </p:spTree>
    <p:extLst>
      <p:ext uri="{BB962C8B-B14F-4D97-AF65-F5344CB8AC3E}">
        <p14:creationId xmlns:p14="http://schemas.microsoft.com/office/powerpoint/2010/main" val="1458294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694BD67-51B7-A744-BBD0-D2888705DAD6}"/>
              </a:ext>
            </a:extLst>
          </p:cNvPr>
          <p:cNvSpPr/>
          <p:nvPr/>
        </p:nvSpPr>
        <p:spPr>
          <a:xfrm>
            <a:off x="0" y="0"/>
            <a:ext cx="12192000" cy="914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b="1" dirty="0">
                <a:solidFill>
                  <a:schemeClr val="bg1"/>
                </a:solidFill>
                <a:latin typeface="Calibri" panose="020F0502020204030204" pitchFamily="34" charset="0"/>
                <a:cs typeface="Calibri" panose="020F0502020204030204" pitchFamily="34" charset="0"/>
              </a:rPr>
              <a:t>Using outdoor fingerprints to locate indoor users  </a:t>
            </a:r>
            <a:endParaRPr kumimoji="1" lang="zh-CN" altLang="en-US" sz="3600" b="1" dirty="0">
              <a:solidFill>
                <a:schemeClr val="bg1"/>
              </a:solidFill>
              <a:latin typeface="Calibri" panose="020F0502020204030204" pitchFamily="34" charset="0"/>
              <a:cs typeface="Calibri" panose="020F0502020204030204" pitchFamily="34" charset="0"/>
            </a:endParaRPr>
          </a:p>
        </p:txBody>
      </p:sp>
      <p:sp>
        <p:nvSpPr>
          <p:cNvPr id="15" name="文本框 14">
            <a:extLst>
              <a:ext uri="{FF2B5EF4-FFF2-40B4-BE49-F238E27FC236}">
                <a16:creationId xmlns:a16="http://schemas.microsoft.com/office/drawing/2014/main" id="{D9BE25F2-A618-EE41-914A-D8EDEB378227}"/>
              </a:ext>
            </a:extLst>
          </p:cNvPr>
          <p:cNvSpPr txBox="1"/>
          <p:nvPr/>
        </p:nvSpPr>
        <p:spPr>
          <a:xfrm>
            <a:off x="484909" y="1096617"/>
            <a:ext cx="11222182" cy="3046988"/>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Our finding: Possibility of Indoor Positioning Using Fingerprints Collected Outdoors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Corner case</a:t>
            </a:r>
            <a:r>
              <a:rPr kumimoji="1" lang="zh-CN" altLang="en-US" sz="2400" b="1" dirty="0">
                <a:solidFill>
                  <a:schemeClr val="accent1">
                    <a:lumMod val="75000"/>
                  </a:schemeClr>
                </a:solidFill>
                <a:latin typeface="Calibri" panose="020F0502020204030204" pitchFamily="34" charset="0"/>
              </a:rPr>
              <a:t> </a:t>
            </a:r>
            <a:r>
              <a:rPr kumimoji="1" lang="en-US" altLang="zh-CN" sz="2400" b="1" dirty="0">
                <a:solidFill>
                  <a:schemeClr val="accent1">
                    <a:lumMod val="75000"/>
                  </a:schemeClr>
                </a:solidFill>
                <a:latin typeface="Calibri" panose="020F0502020204030204" pitchFamily="34" charset="0"/>
              </a:rPr>
              <a:t>&amp;</a:t>
            </a:r>
            <a:r>
              <a:rPr kumimoji="1" lang="zh-CN" altLang="en-US" sz="2400" b="1" dirty="0">
                <a:solidFill>
                  <a:schemeClr val="accent1">
                    <a:lumMod val="75000"/>
                  </a:schemeClr>
                </a:solidFill>
                <a:latin typeface="Calibri" panose="020F0502020204030204" pitchFamily="34" charset="0"/>
              </a:rPr>
              <a:t> </a:t>
            </a:r>
            <a:r>
              <a:rPr kumimoji="1" lang="en-US" altLang="zh-CN" sz="2400" b="1" dirty="0">
                <a:solidFill>
                  <a:schemeClr val="accent1">
                    <a:lumMod val="75000"/>
                  </a:schemeClr>
                </a:solidFill>
                <a:latin typeface="Calibri" panose="020F0502020204030204" pitchFamily="34" charset="0"/>
              </a:rPr>
              <a:t>slim case</a:t>
            </a:r>
          </a:p>
          <a:p>
            <a:pPr marL="800100" lvl="1" indent="-342900">
              <a:buSzPct val="80000"/>
              <a:buFont typeface="Wingdings" pitchFamily="2" charset="2"/>
              <a:buChar char="n"/>
            </a:pPr>
            <a:endParaRPr kumimoji="1" lang="en-US" altLang="zh-CN" sz="2400" b="1" dirty="0">
              <a:solidFill>
                <a:schemeClr val="accent1">
                  <a:lumMod val="75000"/>
                </a:schemeClr>
              </a:solidFill>
              <a:latin typeface="Calibri" panose="020F0502020204030204" pitchFamily="34" charset="0"/>
            </a:endParaRPr>
          </a:p>
          <a:p>
            <a:pPr marL="800100" lvl="1" indent="-342900">
              <a:buSzPct val="80000"/>
              <a:buFont typeface="Wingdings" pitchFamily="2" charset="2"/>
              <a:buChar char="n"/>
            </a:pPr>
            <a:endParaRPr kumimoji="1" lang="en-US" altLang="zh-CN" sz="2400" b="1" dirty="0">
              <a:solidFill>
                <a:schemeClr val="accent1">
                  <a:lumMod val="75000"/>
                </a:schemeClr>
              </a:solidFill>
              <a:latin typeface="Calibri" panose="020F0502020204030204" pitchFamily="34" charset="0"/>
            </a:endParaRPr>
          </a:p>
          <a:p>
            <a:pPr marL="342900" indent="-342900">
              <a:buSzPct val="80000"/>
              <a:buFont typeface="Wingdings" pitchFamily="2" charset="2"/>
              <a:buChar char="n"/>
            </a:pPr>
            <a:r>
              <a:rPr kumimoji="1" lang="en" altLang="zh-CN" sz="2400" b="1" dirty="0">
                <a:latin typeface="Calibri" panose="020F0502020204030204" pitchFamily="34" charset="0"/>
              </a:rPr>
              <a:t>Propose a new crowdsourced Wi</a:t>
            </a:r>
            <a:r>
              <a:rPr kumimoji="1" lang="en-US" altLang="zh-CN" sz="2400" b="1" dirty="0">
                <a:latin typeface="Calibri" panose="020F0502020204030204" pitchFamily="34" charset="0"/>
              </a:rPr>
              <a:t>-</a:t>
            </a:r>
            <a:r>
              <a:rPr kumimoji="1" lang="en" altLang="zh-CN" sz="2400" b="1" dirty="0">
                <a:latin typeface="Calibri" panose="020F0502020204030204" pitchFamily="34" charset="0"/>
              </a:rPr>
              <a:t>Fi fingerprint-based indoor positioning system</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Low development and maintenance costs</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Prevent fingerprint set from becoming outdated</a:t>
            </a:r>
          </a:p>
          <a:p>
            <a:pPr marL="800100" lvl="1" indent="-342900">
              <a:buSzPct val="80000"/>
              <a:buFont typeface="Wingdings" pitchFamily="2" charset="2"/>
              <a:buChar char="n"/>
            </a:pPr>
            <a:r>
              <a:rPr kumimoji="1" lang="en" altLang="zh-CN" sz="2400" b="1" dirty="0">
                <a:solidFill>
                  <a:schemeClr val="accent1">
                    <a:lumMod val="75000"/>
                  </a:schemeClr>
                </a:solidFill>
                <a:latin typeface="Calibri" panose="020F0502020204030204" pitchFamily="34" charset="0"/>
              </a:rPr>
              <a:t>Unmatched accessibility</a:t>
            </a:r>
            <a:endParaRPr kumimoji="1" lang="en-US" altLang="zh-CN" sz="2400" b="1" dirty="0">
              <a:solidFill>
                <a:schemeClr val="accent1">
                  <a:lumMod val="75000"/>
                </a:schemeClr>
              </a:solidFill>
              <a:latin typeface="Calibri" panose="020F0502020204030204" pitchFamily="34" charset="0"/>
            </a:endParaRPr>
          </a:p>
        </p:txBody>
      </p:sp>
    </p:spTree>
    <p:extLst>
      <p:ext uri="{BB962C8B-B14F-4D97-AF65-F5344CB8AC3E}">
        <p14:creationId xmlns:p14="http://schemas.microsoft.com/office/powerpoint/2010/main" val="3495499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D9BE25F2-A618-EE41-914A-D8EDEB378227}"/>
              </a:ext>
            </a:extLst>
          </p:cNvPr>
          <p:cNvSpPr txBox="1"/>
          <p:nvPr/>
        </p:nvSpPr>
        <p:spPr>
          <a:xfrm>
            <a:off x="484909" y="1096617"/>
            <a:ext cx="11222182" cy="3416320"/>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Challenge 1</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Dealing with abnormal APs that produce unreliable fingerprints</a:t>
            </a:r>
          </a:p>
          <a:p>
            <a:pPr marL="800100" lvl="1" indent="-342900">
              <a:buSzPct val="80000"/>
              <a:buFont typeface="Wingdings" pitchFamily="2" charset="2"/>
              <a:buChar char="n"/>
            </a:pPr>
            <a:endParaRPr kumimoji="1" lang="en-US" altLang="zh-CN" sz="2400" b="1" dirty="0">
              <a:solidFill>
                <a:schemeClr val="accent1">
                  <a:lumMod val="75000"/>
                </a:schemeClr>
              </a:solidFill>
              <a:latin typeface="Calibri" panose="020F0502020204030204" pitchFamily="34" charset="0"/>
            </a:endParaRPr>
          </a:p>
          <a:p>
            <a:pPr marL="342900" indent="-342900">
              <a:buSzPct val="80000"/>
              <a:buFont typeface="Wingdings" pitchFamily="2" charset="2"/>
              <a:buChar char="u"/>
            </a:pPr>
            <a:r>
              <a:rPr kumimoji="1" lang="en-US" altLang="zh-CN" sz="2400" b="1" dirty="0">
                <a:latin typeface="Calibri" panose="020F0502020204030204" pitchFamily="34" charset="0"/>
              </a:rPr>
              <a:t>Challenge 2</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Handling the existence of “black holes” where no fingerprints are available</a:t>
            </a:r>
          </a:p>
          <a:p>
            <a:pPr marL="800100" lvl="1" indent="-342900">
              <a:buSzPct val="80000"/>
              <a:buFont typeface="Wingdings" pitchFamily="2" charset="2"/>
              <a:buChar char="n"/>
            </a:pPr>
            <a:endParaRPr kumimoji="1" lang="en-US" altLang="zh-CN" sz="2400" b="1" dirty="0">
              <a:solidFill>
                <a:schemeClr val="accent1">
                  <a:lumMod val="75000"/>
                </a:schemeClr>
              </a:solidFill>
              <a:latin typeface="Calibri" panose="020F0502020204030204" pitchFamily="34" charset="0"/>
            </a:endParaRPr>
          </a:p>
          <a:p>
            <a:pPr marL="342900" indent="-342900">
              <a:buSzPct val="80000"/>
              <a:buFont typeface="Wingdings" pitchFamily="2" charset="2"/>
              <a:buChar char="u"/>
            </a:pPr>
            <a:r>
              <a:rPr kumimoji="1" lang="en-US" altLang="zh-CN" sz="2400" b="1" dirty="0">
                <a:latin typeface="Calibri" panose="020F0502020204030204" pitchFamily="34" charset="0"/>
              </a:rPr>
              <a:t>Challenge 3</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Using outdoor fingerprints to estimate indoor positions</a:t>
            </a:r>
          </a:p>
          <a:p>
            <a:pPr marL="800100" lvl="1" indent="-342900">
              <a:buSzPct val="80000"/>
              <a:buFont typeface="Wingdings" pitchFamily="2" charset="2"/>
              <a:buChar char="n"/>
            </a:pPr>
            <a:endParaRPr kumimoji="1" lang="en-US" altLang="zh-CN" sz="2400" b="1" dirty="0">
              <a:solidFill>
                <a:schemeClr val="accent1">
                  <a:lumMod val="75000"/>
                </a:schemeClr>
              </a:solidFill>
              <a:latin typeface="Calibri" panose="020F0502020204030204" pitchFamily="34" charset="0"/>
            </a:endParaRPr>
          </a:p>
        </p:txBody>
      </p:sp>
      <p:sp>
        <p:nvSpPr>
          <p:cNvPr id="7" name="文本框 6">
            <a:extLst>
              <a:ext uri="{FF2B5EF4-FFF2-40B4-BE49-F238E27FC236}">
                <a16:creationId xmlns:a16="http://schemas.microsoft.com/office/drawing/2014/main" id="{77609B6A-2B0F-6144-B782-D68B8C40E10E}"/>
              </a:ext>
            </a:extLst>
          </p:cNvPr>
          <p:cNvSpPr txBox="1"/>
          <p:nvPr/>
        </p:nvSpPr>
        <p:spPr>
          <a:xfrm>
            <a:off x="5147299" y="224655"/>
            <a:ext cx="2202206"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Challenges</a:t>
            </a:r>
            <a:endParaRPr kumimoji="1" lang="zh-CN" alt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3449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14047C1-E461-2046-AFC7-3392BC7AB87A}"/>
              </a:ext>
            </a:extLst>
          </p:cNvPr>
          <p:cNvSpPr txBox="1"/>
          <p:nvPr/>
        </p:nvSpPr>
        <p:spPr>
          <a:xfrm>
            <a:off x="4549892" y="224655"/>
            <a:ext cx="3397020"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System Overview</a:t>
            </a:r>
            <a:endParaRPr kumimoji="1" lang="zh-CN" altLang="en-US" sz="3600"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FB4FEF36-D04C-E848-91F6-7361637C5DDC}"/>
              </a:ext>
            </a:extLst>
          </p:cNvPr>
          <p:cNvSpPr txBox="1"/>
          <p:nvPr/>
        </p:nvSpPr>
        <p:spPr>
          <a:xfrm>
            <a:off x="403761" y="870986"/>
            <a:ext cx="11222182" cy="1569660"/>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Fingerprint Construction</a:t>
            </a:r>
          </a:p>
          <a:p>
            <a:pPr marL="342900" indent="-342900">
              <a:buSzPct val="80000"/>
              <a:buFont typeface="Wingdings" pitchFamily="2" charset="2"/>
              <a:buChar char="u"/>
            </a:pPr>
            <a:r>
              <a:rPr kumimoji="1" lang="en-US" altLang="zh-CN" sz="2400" b="1" dirty="0">
                <a:latin typeface="Calibri" panose="020F0502020204030204" pitchFamily="34" charset="0"/>
              </a:rPr>
              <a:t>Anomaly Identification (challenge 1)</a:t>
            </a:r>
          </a:p>
          <a:p>
            <a:pPr marL="342900" indent="-342900">
              <a:buSzPct val="80000"/>
              <a:buFont typeface="Wingdings" pitchFamily="2" charset="2"/>
              <a:buChar char="u"/>
            </a:pPr>
            <a:r>
              <a:rPr kumimoji="1" lang="en-US" altLang="zh-CN" sz="2400" b="1" dirty="0">
                <a:latin typeface="Calibri" panose="020F0502020204030204" pitchFamily="34" charset="0"/>
              </a:rPr>
              <a:t>Fingerprint Augmentation (challenge 2)</a:t>
            </a:r>
          </a:p>
          <a:p>
            <a:pPr marL="342900" indent="-342900">
              <a:buSzPct val="80000"/>
              <a:buFont typeface="Wingdings" pitchFamily="2" charset="2"/>
              <a:buChar char="u"/>
            </a:pPr>
            <a:r>
              <a:rPr kumimoji="1" lang="en-US" altLang="zh-CN" sz="2400" b="1" dirty="0">
                <a:latin typeface="Calibri" panose="020F0502020204030204" pitchFamily="34" charset="0"/>
              </a:rPr>
              <a:t>Indoor Localization (challenge 3)</a:t>
            </a:r>
          </a:p>
        </p:txBody>
      </p:sp>
      <p:pic>
        <p:nvPicPr>
          <p:cNvPr id="3" name="图片 2">
            <a:extLst>
              <a:ext uri="{FF2B5EF4-FFF2-40B4-BE49-F238E27FC236}">
                <a16:creationId xmlns:a16="http://schemas.microsoft.com/office/drawing/2014/main" id="{D285BDDC-0015-B04D-AC10-9D58C6ADCC8A}"/>
              </a:ext>
            </a:extLst>
          </p:cNvPr>
          <p:cNvPicPr>
            <a:picLocks noChangeAspect="1"/>
          </p:cNvPicPr>
          <p:nvPr/>
        </p:nvPicPr>
        <p:blipFill>
          <a:blip r:embed="rId3"/>
          <a:stretch>
            <a:fillRect/>
          </a:stretch>
        </p:blipFill>
        <p:spPr>
          <a:xfrm>
            <a:off x="2259860" y="2671133"/>
            <a:ext cx="7977083" cy="4186867"/>
          </a:xfrm>
          <a:prstGeom prst="rect">
            <a:avLst/>
          </a:prstGeom>
        </p:spPr>
      </p:pic>
    </p:spTree>
    <p:extLst>
      <p:ext uri="{BB962C8B-B14F-4D97-AF65-F5344CB8AC3E}">
        <p14:creationId xmlns:p14="http://schemas.microsoft.com/office/powerpoint/2010/main" val="2610857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BD4F39-17C7-084F-824F-0BCA22B4F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671" y="2396912"/>
            <a:ext cx="2873788" cy="4052192"/>
          </a:xfrm>
          <a:prstGeom prst="rect">
            <a:avLst/>
          </a:prstGeom>
        </p:spPr>
      </p:pic>
      <p:sp>
        <p:nvSpPr>
          <p:cNvPr id="4" name="文本框 3">
            <a:extLst>
              <a:ext uri="{FF2B5EF4-FFF2-40B4-BE49-F238E27FC236}">
                <a16:creationId xmlns:a16="http://schemas.microsoft.com/office/drawing/2014/main" id="{714047C1-E461-2046-AFC7-3392BC7AB87A}"/>
              </a:ext>
            </a:extLst>
          </p:cNvPr>
          <p:cNvSpPr txBox="1"/>
          <p:nvPr/>
        </p:nvSpPr>
        <p:spPr>
          <a:xfrm>
            <a:off x="3869639" y="224655"/>
            <a:ext cx="4757521" cy="646331"/>
          </a:xfrm>
          <a:prstGeom prst="rect">
            <a:avLst/>
          </a:prstGeom>
          <a:noFill/>
        </p:spPr>
        <p:txBody>
          <a:bodyPr wrap="none" rtlCol="0">
            <a:spAutoFit/>
          </a:bodyPr>
          <a:lstStyle/>
          <a:p>
            <a:pPr algn="ctr"/>
            <a:r>
              <a:rPr kumimoji="1" lang="en-US" altLang="zh-CN" sz="3600" dirty="0">
                <a:latin typeface="Calibri" panose="020F0502020204030204" pitchFamily="34" charset="0"/>
                <a:cs typeface="Calibri" panose="020F0502020204030204" pitchFamily="34" charset="0"/>
              </a:rPr>
              <a:t>Fingerprint Construction</a:t>
            </a:r>
            <a:endParaRPr kumimoji="1" lang="zh-CN" altLang="en-US" sz="3600" dirty="0">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8BA199C9-C4C1-274E-84D1-69FA58E3B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459" y="2913133"/>
            <a:ext cx="1427939" cy="2555509"/>
          </a:xfrm>
          <a:prstGeom prst="rect">
            <a:avLst/>
          </a:prstGeom>
        </p:spPr>
      </p:pic>
      <p:sp>
        <p:nvSpPr>
          <p:cNvPr id="7" name="AutoShape 2">
            <a:extLst>
              <a:ext uri="{FF2B5EF4-FFF2-40B4-BE49-F238E27FC236}">
                <a16:creationId xmlns:a16="http://schemas.microsoft.com/office/drawing/2014/main" id="{EB359947-7C79-724A-9A04-2EF541AE01BF}"/>
              </a:ext>
            </a:extLst>
          </p:cNvPr>
          <p:cNvSpPr>
            <a:spLocks noChangeAspect="1" noChangeArrowheads="1"/>
          </p:cNvSpPr>
          <p:nvPr/>
        </p:nvSpPr>
        <p:spPr bwMode="auto">
          <a:xfrm>
            <a:off x="6929074" y="41182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AutoShape 4">
            <a:extLst>
              <a:ext uri="{FF2B5EF4-FFF2-40B4-BE49-F238E27FC236}">
                <a16:creationId xmlns:a16="http://schemas.microsoft.com/office/drawing/2014/main" id="{F60C7EAE-00AE-6D4E-AFC0-016B6DAEC9AB}"/>
              </a:ext>
            </a:extLst>
          </p:cNvPr>
          <p:cNvSpPr>
            <a:spLocks noChangeAspect="1" noChangeArrowheads="1"/>
          </p:cNvSpPr>
          <p:nvPr/>
        </p:nvSpPr>
        <p:spPr bwMode="auto">
          <a:xfrm>
            <a:off x="7081474" y="42706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2" name="图片 11">
            <a:extLst>
              <a:ext uri="{FF2B5EF4-FFF2-40B4-BE49-F238E27FC236}">
                <a16:creationId xmlns:a16="http://schemas.microsoft.com/office/drawing/2014/main" id="{1D0A35CC-AE27-2A48-B167-9795C27DC68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48399" y="2873040"/>
            <a:ext cx="1427939" cy="2595602"/>
          </a:xfrm>
          <a:prstGeom prst="rect">
            <a:avLst/>
          </a:prstGeom>
        </p:spPr>
      </p:pic>
      <p:sp>
        <p:nvSpPr>
          <p:cNvPr id="13" name="文本框 12">
            <a:extLst>
              <a:ext uri="{FF2B5EF4-FFF2-40B4-BE49-F238E27FC236}">
                <a16:creationId xmlns:a16="http://schemas.microsoft.com/office/drawing/2014/main" id="{12CC0553-BE4E-8147-BD85-0A30C25DF995}"/>
              </a:ext>
            </a:extLst>
          </p:cNvPr>
          <p:cNvSpPr txBox="1"/>
          <p:nvPr/>
        </p:nvSpPr>
        <p:spPr>
          <a:xfrm>
            <a:off x="6482351" y="5760626"/>
            <a:ext cx="1264833" cy="461665"/>
          </a:xfrm>
          <a:prstGeom prst="rect">
            <a:avLst/>
          </a:prstGeom>
          <a:noFill/>
        </p:spPr>
        <p:txBody>
          <a:bodyPr wrap="none" rtlCol="0">
            <a:spAutoFit/>
          </a:bodyPr>
          <a:lstStyle/>
          <a:p>
            <a:pPr algn="ctr"/>
            <a:r>
              <a:rPr kumimoji="1" lang="en-US" altLang="zh-CN" sz="2400" dirty="0">
                <a:latin typeface="Calibri" panose="020F0502020204030204" pitchFamily="34" charset="0"/>
                <a:cs typeface="Calibri" panose="020F0502020204030204" pitchFamily="34" charset="0"/>
              </a:rPr>
              <a:t>Wi-Fi list</a:t>
            </a:r>
            <a:endParaRPr kumimoji="1" lang="zh-CN" altLang="en-US" sz="2400" dirty="0">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A2AD8828-FA5D-FE45-BCC8-ABBE4B20FBE0}"/>
              </a:ext>
            </a:extLst>
          </p:cNvPr>
          <p:cNvSpPr txBox="1"/>
          <p:nvPr/>
        </p:nvSpPr>
        <p:spPr>
          <a:xfrm>
            <a:off x="8176981" y="5779085"/>
            <a:ext cx="1929694" cy="461665"/>
          </a:xfrm>
          <a:prstGeom prst="rect">
            <a:avLst/>
          </a:prstGeom>
          <a:noFill/>
        </p:spPr>
        <p:txBody>
          <a:bodyPr wrap="none" rtlCol="0">
            <a:spAutoFit/>
          </a:bodyPr>
          <a:lstStyle/>
          <a:p>
            <a:pPr algn="ctr"/>
            <a:r>
              <a:rPr kumimoji="1" lang="en-US" altLang="zh-CN" sz="2400" dirty="0">
                <a:latin typeface="Calibri" panose="020F0502020204030204" pitchFamily="34" charset="0"/>
                <a:cs typeface="Calibri" panose="020F0502020204030204" pitchFamily="34" charset="0"/>
              </a:rPr>
              <a:t>GNSS</a:t>
            </a:r>
            <a:r>
              <a:rPr kumimoji="1" lang="zh-CN" altLang="en-US" sz="2400" dirty="0">
                <a:latin typeface="Calibri" panose="020F0502020204030204" pitchFamily="34" charset="0"/>
                <a:cs typeface="Calibri" panose="020F0502020204030204" pitchFamily="34" charset="0"/>
              </a:rPr>
              <a:t> </a:t>
            </a:r>
            <a:r>
              <a:rPr kumimoji="1" lang="en-US" altLang="zh-CN" sz="2400" dirty="0">
                <a:latin typeface="Calibri" panose="020F0502020204030204" pitchFamily="34" charset="0"/>
                <a:cs typeface="Calibri" panose="020F0502020204030204" pitchFamily="34" charset="0"/>
              </a:rPr>
              <a:t>location</a:t>
            </a:r>
            <a:endParaRPr kumimoji="1" lang="zh-CN" altLang="en-US" sz="2400" dirty="0">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7376AB47-371A-0341-9ABA-23F914C0CDEA}"/>
              </a:ext>
            </a:extLst>
          </p:cNvPr>
          <p:cNvSpPr txBox="1"/>
          <p:nvPr/>
        </p:nvSpPr>
        <p:spPr>
          <a:xfrm>
            <a:off x="484909" y="1096617"/>
            <a:ext cx="11222182" cy="830997"/>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b="1" dirty="0">
                <a:latin typeface="Calibri" panose="020F0502020204030204" pitchFamily="34" charset="0"/>
              </a:rPr>
              <a:t>Using outdoor trajectories to construct fingerprint set</a:t>
            </a:r>
          </a:p>
          <a:p>
            <a:pPr marL="800100" lvl="1" indent="-342900">
              <a:buSzPct val="80000"/>
              <a:buFont typeface="Wingdings" pitchFamily="2" charset="2"/>
              <a:buChar char="n"/>
            </a:pPr>
            <a:r>
              <a:rPr kumimoji="1" lang="en-US" altLang="zh-CN" sz="2400" b="1" dirty="0">
                <a:solidFill>
                  <a:schemeClr val="accent1">
                    <a:lumMod val="75000"/>
                  </a:schemeClr>
                </a:solidFill>
                <a:latin typeface="Calibri" panose="020F0502020204030204" pitchFamily="34" charset="0"/>
              </a:rPr>
              <a:t>Each trajectory includes Wi-Fi lists and GNSS locations</a:t>
            </a:r>
          </a:p>
        </p:txBody>
      </p:sp>
      <p:sp>
        <p:nvSpPr>
          <p:cNvPr id="2" name="矩形 1">
            <a:extLst>
              <a:ext uri="{FF2B5EF4-FFF2-40B4-BE49-F238E27FC236}">
                <a16:creationId xmlns:a16="http://schemas.microsoft.com/office/drawing/2014/main" id="{4C605484-B8C1-CD43-B36E-6389881703C9}"/>
              </a:ext>
            </a:extLst>
          </p:cNvPr>
          <p:cNvSpPr/>
          <p:nvPr/>
        </p:nvSpPr>
        <p:spPr>
          <a:xfrm>
            <a:off x="4358066" y="4575408"/>
            <a:ext cx="497048" cy="68536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右箭头 4">
            <a:extLst>
              <a:ext uri="{FF2B5EF4-FFF2-40B4-BE49-F238E27FC236}">
                <a16:creationId xmlns:a16="http://schemas.microsoft.com/office/drawing/2014/main" id="{039EAED6-BE6F-4941-B252-3CCAE2D92FCE}"/>
              </a:ext>
            </a:extLst>
          </p:cNvPr>
          <p:cNvSpPr/>
          <p:nvPr/>
        </p:nvSpPr>
        <p:spPr>
          <a:xfrm>
            <a:off x="5375539" y="4701088"/>
            <a:ext cx="498281" cy="43399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6" name="图片 15">
            <a:extLst>
              <a:ext uri="{FF2B5EF4-FFF2-40B4-BE49-F238E27FC236}">
                <a16:creationId xmlns:a16="http://schemas.microsoft.com/office/drawing/2014/main" id="{886BDA07-422C-FC48-B8C2-DF3218AD6E9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00799" y="3025440"/>
            <a:ext cx="1427939" cy="2595602"/>
          </a:xfrm>
          <a:prstGeom prst="rect">
            <a:avLst/>
          </a:prstGeom>
        </p:spPr>
      </p:pic>
      <p:pic>
        <p:nvPicPr>
          <p:cNvPr id="17" name="图片 16">
            <a:extLst>
              <a:ext uri="{FF2B5EF4-FFF2-40B4-BE49-F238E27FC236}">
                <a16:creationId xmlns:a16="http://schemas.microsoft.com/office/drawing/2014/main" id="{C3C63969-92A4-6A4C-A623-2A31DB4A757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53199" y="3177840"/>
            <a:ext cx="1427939" cy="2595602"/>
          </a:xfrm>
          <a:prstGeom prst="rect">
            <a:avLst/>
          </a:prstGeom>
        </p:spPr>
      </p:pic>
      <p:pic>
        <p:nvPicPr>
          <p:cNvPr id="18" name="图片 17">
            <a:extLst>
              <a:ext uri="{FF2B5EF4-FFF2-40B4-BE49-F238E27FC236}">
                <a16:creationId xmlns:a16="http://schemas.microsoft.com/office/drawing/2014/main" id="{3828C303-13E2-6A4C-8C78-1C3AEA36C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7859" y="3065533"/>
            <a:ext cx="1427939" cy="2555509"/>
          </a:xfrm>
          <a:prstGeom prst="rect">
            <a:avLst/>
          </a:prstGeom>
        </p:spPr>
      </p:pic>
      <p:pic>
        <p:nvPicPr>
          <p:cNvPr id="19" name="图片 18">
            <a:extLst>
              <a:ext uri="{FF2B5EF4-FFF2-40B4-BE49-F238E27FC236}">
                <a16:creationId xmlns:a16="http://schemas.microsoft.com/office/drawing/2014/main" id="{24313B69-C5B9-544A-BAA3-31A439D5B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259" y="3217933"/>
            <a:ext cx="1427939" cy="2555509"/>
          </a:xfrm>
          <a:prstGeom prst="rect">
            <a:avLst/>
          </a:prstGeom>
        </p:spPr>
      </p:pic>
      <p:pic>
        <p:nvPicPr>
          <p:cNvPr id="11" name="图片 10">
            <a:extLst>
              <a:ext uri="{FF2B5EF4-FFF2-40B4-BE49-F238E27FC236}">
                <a16:creationId xmlns:a16="http://schemas.microsoft.com/office/drawing/2014/main" id="{BC56724D-1E51-A64C-A499-0FD93440CE31}"/>
              </a:ext>
            </a:extLst>
          </p:cNvPr>
          <p:cNvPicPr>
            <a:picLocks noChangeAspect="1"/>
          </p:cNvPicPr>
          <p:nvPr/>
        </p:nvPicPr>
        <p:blipFill>
          <a:blip r:embed="rId6"/>
          <a:stretch>
            <a:fillRect/>
          </a:stretch>
        </p:blipFill>
        <p:spPr>
          <a:xfrm>
            <a:off x="7477264" y="2538657"/>
            <a:ext cx="812800" cy="812800"/>
          </a:xfrm>
          <a:prstGeom prst="rect">
            <a:avLst/>
          </a:prstGeom>
        </p:spPr>
      </p:pic>
      <p:pic>
        <p:nvPicPr>
          <p:cNvPr id="15" name="图片 14">
            <a:extLst>
              <a:ext uri="{FF2B5EF4-FFF2-40B4-BE49-F238E27FC236}">
                <a16:creationId xmlns:a16="http://schemas.microsoft.com/office/drawing/2014/main" id="{C238642F-6F41-3F49-9A4A-2B3CDAEACB67}"/>
              </a:ext>
            </a:extLst>
          </p:cNvPr>
          <p:cNvPicPr>
            <a:picLocks noChangeAspect="1"/>
          </p:cNvPicPr>
          <p:nvPr/>
        </p:nvPicPr>
        <p:blipFill>
          <a:blip r:embed="rId6"/>
          <a:stretch>
            <a:fillRect/>
          </a:stretch>
        </p:blipFill>
        <p:spPr>
          <a:xfrm>
            <a:off x="9585878" y="2538657"/>
            <a:ext cx="812800" cy="812800"/>
          </a:xfrm>
          <a:prstGeom prst="rect">
            <a:avLst/>
          </a:prstGeom>
        </p:spPr>
      </p:pic>
    </p:spTree>
    <p:extLst>
      <p:ext uri="{BB962C8B-B14F-4D97-AF65-F5344CB8AC3E}">
        <p14:creationId xmlns:p14="http://schemas.microsoft.com/office/powerpoint/2010/main" val="152635116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1326</TotalTime>
  <Words>5003</Words>
  <Application>Microsoft Macintosh PowerPoint</Application>
  <PresentationFormat>宽屏</PresentationFormat>
  <Paragraphs>379</Paragraphs>
  <Slides>26</Slides>
  <Notes>26</Notes>
  <HiddenSlides>3</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26</vt:i4>
      </vt:variant>
    </vt:vector>
  </HeadingPairs>
  <TitlesOfParts>
    <vt:vector size="34" baseType="lpstr">
      <vt:lpstr>等线</vt:lpstr>
      <vt:lpstr>等线 Light</vt:lpstr>
      <vt:lpstr>Inter</vt:lpstr>
      <vt:lpstr>Arial</vt:lpstr>
      <vt:lpstr>Calibri</vt:lpstr>
      <vt:lpstr>Calibri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Microsoft Office User</cp:lastModifiedBy>
  <cp:revision>170</cp:revision>
  <dcterms:created xsi:type="dcterms:W3CDTF">2025-09-22T00:49:37Z</dcterms:created>
  <dcterms:modified xsi:type="dcterms:W3CDTF">2025-10-12T19:49:08Z</dcterms:modified>
</cp:coreProperties>
</file>